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54"/>
  </p:notesMasterIdLst>
  <p:sldIdLst>
    <p:sldId id="327" r:id="rId2"/>
    <p:sldId id="446" r:id="rId3"/>
    <p:sldId id="500" r:id="rId4"/>
    <p:sldId id="501" r:id="rId5"/>
    <p:sldId id="502" r:id="rId6"/>
    <p:sldId id="503" r:id="rId7"/>
    <p:sldId id="504" r:id="rId8"/>
    <p:sldId id="507" r:id="rId9"/>
    <p:sldId id="508" r:id="rId10"/>
    <p:sldId id="516" r:id="rId11"/>
    <p:sldId id="505" r:id="rId12"/>
    <p:sldId id="509" r:id="rId13"/>
    <p:sldId id="510" r:id="rId14"/>
    <p:sldId id="511" r:id="rId15"/>
    <p:sldId id="512" r:id="rId16"/>
    <p:sldId id="513" r:id="rId17"/>
    <p:sldId id="514" r:id="rId18"/>
    <p:sldId id="515" r:id="rId19"/>
    <p:sldId id="517" r:id="rId20"/>
    <p:sldId id="541" r:id="rId21"/>
    <p:sldId id="518" r:id="rId22"/>
    <p:sldId id="519" r:id="rId23"/>
    <p:sldId id="506" r:id="rId24"/>
    <p:sldId id="523" r:id="rId25"/>
    <p:sldId id="520" r:id="rId26"/>
    <p:sldId id="521" r:id="rId27"/>
    <p:sldId id="522" r:id="rId28"/>
    <p:sldId id="531" r:id="rId29"/>
    <p:sldId id="526" r:id="rId30"/>
    <p:sldId id="524" r:id="rId31"/>
    <p:sldId id="525" r:id="rId32"/>
    <p:sldId id="448" r:id="rId33"/>
    <p:sldId id="532" r:id="rId34"/>
    <p:sldId id="533" r:id="rId35"/>
    <p:sldId id="451" r:id="rId36"/>
    <p:sldId id="452" r:id="rId37"/>
    <p:sldId id="454" r:id="rId38"/>
    <p:sldId id="456" r:id="rId39"/>
    <p:sldId id="457" r:id="rId40"/>
    <p:sldId id="455" r:id="rId41"/>
    <p:sldId id="462" r:id="rId42"/>
    <p:sldId id="464" r:id="rId43"/>
    <p:sldId id="465" r:id="rId44"/>
    <p:sldId id="535" r:id="rId45"/>
    <p:sldId id="536" r:id="rId46"/>
    <p:sldId id="537" r:id="rId47"/>
    <p:sldId id="466" r:id="rId48"/>
    <p:sldId id="463" r:id="rId49"/>
    <p:sldId id="538" r:id="rId50"/>
    <p:sldId id="539" r:id="rId51"/>
    <p:sldId id="540" r:id="rId52"/>
    <p:sldId id="442" r:id="rId53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00CC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9" autoAdjust="0"/>
    <p:restoredTop sz="92234" autoAdjust="0"/>
  </p:normalViewPr>
  <p:slideViewPr>
    <p:cSldViewPr>
      <p:cViewPr varScale="1">
        <p:scale>
          <a:sx n="106" d="100"/>
          <a:sy n="106" d="100"/>
        </p:scale>
        <p:origin x="3330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84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76575" cy="511175"/>
          </a:xfrm>
          <a:prstGeom prst="rect">
            <a:avLst/>
          </a:prstGeom>
        </p:spPr>
        <p:txBody>
          <a:bodyPr vert="horz" lIns="99024" tIns="49512" rIns="99024" bIns="49512" rtlCol="0"/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41" y="3"/>
            <a:ext cx="3076575" cy="511175"/>
          </a:xfrm>
          <a:prstGeom prst="rect">
            <a:avLst/>
          </a:prstGeom>
        </p:spPr>
        <p:txBody>
          <a:bodyPr vert="horz" lIns="99024" tIns="49512" rIns="99024" bIns="49512" rtlCol="0"/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474CC8B7-8144-4DD7-8B54-AD2370457D36}" type="datetimeFigureOut">
              <a:rPr lang="zh-CN" altLang="en-US"/>
              <a:pPr>
                <a:defRPr/>
              </a:pPr>
              <a:t>2022/10/17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24" tIns="49512" rIns="99024" bIns="49512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24" tIns="49512" rIns="99024" bIns="49512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3"/>
            <a:ext cx="3076575" cy="511175"/>
          </a:xfrm>
          <a:prstGeom prst="rect">
            <a:avLst/>
          </a:prstGeom>
        </p:spPr>
        <p:txBody>
          <a:bodyPr vert="horz" lIns="99024" tIns="49512" rIns="99024" bIns="49512" rtlCol="0" anchor="b"/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41" y="9721853"/>
            <a:ext cx="3076575" cy="511175"/>
          </a:xfrm>
          <a:prstGeom prst="rect">
            <a:avLst/>
          </a:prstGeom>
        </p:spPr>
        <p:txBody>
          <a:bodyPr vert="horz" wrap="square" lIns="99024" tIns="49512" rIns="99024" bIns="4951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FC7FF195-FF09-4AC2-A5B5-F386F98623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244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7%94%B5%E6%B5%81%E7%9A%84%E7%A3%81%E6%95%88%E5%BA%94&amp;tn=SE_PcZhidaonwhc_ngpagmjz&amp;rsv_dl=gh_pc_zhidao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7D7F36-890E-4CC7-8E2A-945BBABC1499}" type="slidenum">
              <a:rPr lang="zh-CN" altLang="en-US" smtClean="0"/>
              <a:pPr/>
              <a:t>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8766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AA6353F-1C88-4561-9249-4883C8C91EEB}" type="slidenum">
              <a:rPr lang="zh-CN" altLang="en-US" smtClean="0"/>
              <a:pPr/>
              <a:t>38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37342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5FC4F6D-6A78-477A-8381-B9E8600586F7}" type="slidenum">
              <a:rPr lang="zh-CN" altLang="en-US" smtClean="0"/>
              <a:pPr/>
              <a:t>39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8606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6DA50E2-52E6-4F12-8CB0-AC3C48422A41}" type="slidenum">
              <a:rPr lang="zh-CN" altLang="en-US" smtClean="0"/>
              <a:pPr/>
              <a:t>40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28123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3513034-25A4-43C4-88AF-19C7A19B2409}" type="slidenum">
              <a:rPr lang="zh-CN" altLang="en-US" smtClean="0"/>
              <a:pPr/>
              <a:t>41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593956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9B3794-B9F0-4979-A596-427AF3FC9459}" type="slidenum">
              <a:rPr lang="zh-CN" altLang="en-US" smtClean="0"/>
              <a:pPr/>
              <a:t>42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532307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7709F12-CA9B-4DB7-95DD-04DDF61ADE78}" type="slidenum">
              <a:rPr lang="zh-CN" altLang="en-US" smtClean="0"/>
              <a:pPr/>
              <a:t>43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517934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A82B359-57B4-41AA-A66A-0595A441E133}" type="slidenum">
              <a:rPr lang="zh-CN" altLang="en-US" smtClean="0"/>
              <a:pPr/>
              <a:t>44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42158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4ED1978-745A-4C3B-800B-51FC717423A9}" type="slidenum">
              <a:rPr lang="zh-CN" altLang="en-US" smtClean="0"/>
              <a:pPr/>
              <a:t>45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144888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50FBD33-3672-45DC-B947-9CB7417DD3FB}" type="slidenum">
              <a:rPr lang="zh-CN" altLang="en-US" smtClean="0"/>
              <a:pPr/>
              <a:t>47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91537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267E742-4A91-4135-B9E4-ADE4D19E447A}" type="slidenum">
              <a:rPr lang="zh-CN" altLang="en-US" smtClean="0"/>
              <a:pPr/>
              <a:t>48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89106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乔治</a:t>
            </a:r>
            <a:r>
              <a:rPr lang="en-US" altLang="zh-CN" dirty="0" smtClean="0"/>
              <a:t>·</a:t>
            </a:r>
            <a:r>
              <a:rPr lang="zh-CN" altLang="en-US" dirty="0" smtClean="0"/>
              <a:t>西蒙</a:t>
            </a:r>
            <a:r>
              <a:rPr lang="en-US" altLang="zh-CN" dirty="0" smtClean="0"/>
              <a:t>·</a:t>
            </a:r>
            <a:r>
              <a:rPr lang="zh-CN" altLang="en-US" dirty="0" smtClean="0"/>
              <a:t>欧姆</a:t>
            </a:r>
            <a:r>
              <a:rPr lang="en-US" altLang="zh-CN" dirty="0" smtClean="0"/>
              <a:t>,</a:t>
            </a:r>
            <a:r>
              <a:rPr lang="zh-CN" altLang="en-US" dirty="0"/>
              <a:t> </a:t>
            </a:r>
            <a:r>
              <a:rPr lang="en-US" altLang="zh-CN" dirty="0"/>
              <a:t>1787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日生于德国</a:t>
            </a:r>
            <a:r>
              <a:rPr lang="en-US" altLang="zh-CN" dirty="0"/>
              <a:t>,</a:t>
            </a:r>
            <a:r>
              <a:rPr lang="zh-CN" altLang="en-US" dirty="0"/>
              <a:t>一个天才的研究者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、灵巧的手艺是从事科学实验之本 　</a:t>
            </a:r>
            <a:endParaRPr lang="en-US" altLang="zh-CN" dirty="0"/>
          </a:p>
          <a:p>
            <a:r>
              <a:rPr lang="zh-CN" altLang="en-US" dirty="0"/>
              <a:t>欧姆的家境十分困难，但从小受到良好的重陶，父亲是个技术熟练的锁匠，还爱好数学和哲学。父亲对他的技术启蒙，使欧姆养成了动手的好习惯，他心灵手巧，做什么都像样。</a:t>
            </a:r>
            <a:endParaRPr lang="en-US" altLang="zh-CN" dirty="0"/>
          </a:p>
          <a:p>
            <a:r>
              <a:rPr lang="zh-CN" altLang="en-US" dirty="0"/>
              <a:t>物理是一门实验学科，如果只会动脑不会动手，那么就好像是用一条腿走路，走不快也走不远。欧姆要不是有这一手好手艺，木工、车工、钳工样样都能来一手，那么他是不可能获得如此成就的。</a:t>
            </a:r>
            <a:endParaRPr lang="en-US" altLang="zh-CN" dirty="0"/>
          </a:p>
          <a:p>
            <a:r>
              <a:rPr lang="zh-CN" altLang="en-US" dirty="0"/>
              <a:t>在进行了电流随电压变化的实验中，正是欧姆巧妙地利用</a:t>
            </a:r>
            <a:r>
              <a:rPr lang="zh-CN" altLang="en-US" dirty="0">
                <a:hlinkClick r:id="rId3"/>
              </a:rPr>
              <a:t>电流的磁效应</a:t>
            </a:r>
            <a:r>
              <a:rPr lang="zh-CN" altLang="en-US" dirty="0"/>
              <a:t>，自己动手制成了电流扭秤，用它来测量电流强度，才取得了较精确的结果。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7FF195-FF09-4AC2-A5B5-F386F9862346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14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7FF195-FF09-4AC2-A5B5-F386F9862346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95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可以用作复杂系统的模型</a:t>
            </a:r>
            <a:endParaRPr lang="en-US" altLang="zh-CN" sz="16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2" algn="just">
              <a:lnSpc>
                <a:spcPct val="130000"/>
              </a:lnSpc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生物模型</a:t>
            </a:r>
            <a:endParaRPr lang="en-US" altLang="zh-CN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2" algn="just">
              <a:lnSpc>
                <a:spcPct val="130000"/>
              </a:lnSpc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热力学模型</a:t>
            </a:r>
            <a:endParaRPr lang="en-US" altLang="zh-CN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2" algn="just">
              <a:lnSpc>
                <a:spcPct val="130000"/>
              </a:lnSpc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流体模型</a:t>
            </a:r>
            <a:endParaRPr lang="en-US" altLang="zh-CN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1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可以用在物理系统</a:t>
            </a:r>
            <a:endParaRPr lang="en-US" altLang="zh-CN" sz="16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2" algn="just">
              <a:lnSpc>
                <a:spcPct val="130000"/>
              </a:lnSpc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能源</a:t>
            </a:r>
            <a:r>
              <a:rPr lang="en-US" altLang="zh-CN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(</a:t>
            </a: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电源、变压器、</a:t>
            </a:r>
            <a:r>
              <a:rPr lang="en-US" altLang="zh-CN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电线等</a:t>
            </a:r>
            <a:r>
              <a:rPr lang="en-US" altLang="zh-CN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)</a:t>
            </a:r>
          </a:p>
          <a:p>
            <a:pPr lvl="2" algn="just">
              <a:lnSpc>
                <a:spcPct val="130000"/>
              </a:lnSpc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电子设备</a:t>
            </a:r>
            <a:r>
              <a:rPr lang="en-US" altLang="zh-CN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(</a:t>
            </a: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手机、电脑设备等</a:t>
            </a:r>
            <a:r>
              <a:rPr lang="en-US" altLang="zh-CN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)</a:t>
            </a:r>
          </a:p>
          <a:p>
            <a:pPr lvl="2" algn="just">
              <a:lnSpc>
                <a:spcPct val="130000"/>
              </a:lnSpc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传感器</a:t>
            </a:r>
            <a:r>
              <a:rPr lang="en-US" altLang="zh-CN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(</a:t>
            </a: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声呐、葡萄糖传感器等</a:t>
            </a:r>
            <a:r>
              <a:rPr lang="en-US" altLang="zh-CN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)</a:t>
            </a:r>
          </a:p>
          <a:p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2DDD2D7-EDC8-4960-8258-52EC274E6DD4}" type="slidenum">
              <a:rPr lang="zh-CN" altLang="en-US" smtClean="0"/>
              <a:pPr/>
              <a:t>32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56164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30B527A-E140-4DF1-BB62-0A15BF00E8D7}" type="slidenum">
              <a:rPr lang="zh-CN" altLang="en-US" smtClean="0"/>
              <a:pPr/>
              <a:t>33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0278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564114-C968-4B7F-A9E8-8E79C60A8B14}" type="slidenum">
              <a:rPr lang="zh-CN" altLang="en-US" smtClean="0"/>
              <a:pPr/>
              <a:t>34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35600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5E5BD78-D7E2-4288-B93D-E9B166C23616}" type="slidenum">
              <a:rPr lang="zh-CN" altLang="en-US" smtClean="0"/>
              <a:pPr/>
              <a:t>35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7567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F01E2CB-498A-4C1F-BC29-F21B59BAFDA2}" type="slidenum">
              <a:rPr lang="zh-CN" altLang="en-US" smtClean="0"/>
              <a:pPr/>
              <a:t>36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738637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767" indent="-28568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2721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99810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6897" indent="-228544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398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076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8164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5252" indent="-2285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E379EFF-2BF5-451E-AE57-8DED903174AE}" type="slidenum">
              <a:rPr lang="zh-CN" altLang="en-US" smtClean="0"/>
              <a:pPr/>
              <a:t>37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7581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zh-CN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zh-CN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zh-CN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zh-CN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zh-CN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zh-CN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zh-CN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zh-CN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zh-CN" sz="2400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zh-CN" sz="2400" smtClean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02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2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31DC5-93FB-453D-9DB2-AD49BA660C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5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02C86-85E7-435E-8EA4-7558A746D9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608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95123-A1B0-466F-9B1F-F9DD91CE35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8441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57A16-CC3F-411B-9A39-083BFCBB84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640342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AD958C-1F4D-4152-9113-6E853797DE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5873922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97724-204D-4D6A-BF8B-EC0001D469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355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AF387-EFA3-4182-B927-A79C857C46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339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D3FC7-C1AC-435C-9751-C587835025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155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11003-2DE2-46CD-B9F2-79B3AE3014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315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EE08E-B14B-4533-B346-CB79D10796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298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E45E9-AD78-4AAA-AD31-8C82653BE7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60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9F1DB-47BD-41ED-848E-CA50EF7604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381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25519-A037-4060-A3DC-89BCE6C27C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22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3A29F048-0303-4334-A701-7BB3F7B002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z="2400" smtClean="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zh-CN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2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  <p:sldLayoutId id="2147484596" r:id="rId2"/>
    <p:sldLayoutId id="2147484597" r:id="rId3"/>
    <p:sldLayoutId id="2147484598" r:id="rId4"/>
    <p:sldLayoutId id="2147484599" r:id="rId5"/>
    <p:sldLayoutId id="2147484600" r:id="rId6"/>
    <p:sldLayoutId id="2147484601" r:id="rId7"/>
    <p:sldLayoutId id="2147484602" r:id="rId8"/>
    <p:sldLayoutId id="2147484603" r:id="rId9"/>
    <p:sldLayoutId id="2147484604" r:id="rId10"/>
    <p:sldLayoutId id="2147484605" r:id="rId11"/>
    <p:sldLayoutId id="2147484607" r:id="rId12"/>
    <p:sldLayoutId id="214748460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jpg"/><Relationship Id="rId4" Type="http://schemas.openxmlformats.org/officeDocument/2006/relationships/image" Target="../media/image61.png"/><Relationship Id="rId9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7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jpeg"/><Relationship Id="rId5" Type="http://schemas.openxmlformats.org/officeDocument/2006/relationships/image" Target="../media/image82.png"/><Relationship Id="rId10" Type="http://schemas.openxmlformats.org/officeDocument/2006/relationships/image" Target="../media/image87.jpeg"/><Relationship Id="rId4" Type="http://schemas.openxmlformats.org/officeDocument/2006/relationships/image" Target="../media/image81.jpeg"/><Relationship Id="rId9" Type="http://schemas.openxmlformats.org/officeDocument/2006/relationships/image" Target="../media/image8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100.jpeg"/><Relationship Id="rId18" Type="http://schemas.openxmlformats.org/officeDocument/2006/relationships/image" Target="../media/image105.jpeg"/><Relationship Id="rId3" Type="http://schemas.openxmlformats.org/officeDocument/2006/relationships/image" Target="../media/image90.jpeg"/><Relationship Id="rId21" Type="http://schemas.openxmlformats.org/officeDocument/2006/relationships/image" Target="../media/image108.jpeg"/><Relationship Id="rId7" Type="http://schemas.openxmlformats.org/officeDocument/2006/relationships/image" Target="../media/image94.jpeg"/><Relationship Id="rId12" Type="http://schemas.openxmlformats.org/officeDocument/2006/relationships/image" Target="../media/image99.jpeg"/><Relationship Id="rId17" Type="http://schemas.openxmlformats.org/officeDocument/2006/relationships/image" Target="../media/image104.jpeg"/><Relationship Id="rId2" Type="http://schemas.openxmlformats.org/officeDocument/2006/relationships/image" Target="../media/image89.jpeg"/><Relationship Id="rId16" Type="http://schemas.openxmlformats.org/officeDocument/2006/relationships/image" Target="../media/image103.jpeg"/><Relationship Id="rId20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11" Type="http://schemas.openxmlformats.org/officeDocument/2006/relationships/image" Target="../media/image98.jpeg"/><Relationship Id="rId5" Type="http://schemas.openxmlformats.org/officeDocument/2006/relationships/image" Target="../media/image92.jpeg"/><Relationship Id="rId15" Type="http://schemas.openxmlformats.org/officeDocument/2006/relationships/image" Target="../media/image102.jpeg"/><Relationship Id="rId10" Type="http://schemas.openxmlformats.org/officeDocument/2006/relationships/image" Target="../media/image97.jpe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jpeg"/><Relationship Id="rId14" Type="http://schemas.openxmlformats.org/officeDocument/2006/relationships/image" Target="../media/image10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jpeg"/><Relationship Id="rId7" Type="http://schemas.openxmlformats.org/officeDocument/2006/relationships/image" Target="../media/image114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Relationship Id="rId9" Type="http://schemas.openxmlformats.org/officeDocument/2006/relationships/image" Target="../media/image11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118.jpeg"/><Relationship Id="rId7" Type="http://schemas.openxmlformats.org/officeDocument/2006/relationships/image" Target="../media/image97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5" Type="http://schemas.openxmlformats.org/officeDocument/2006/relationships/image" Target="../media/image120.jpeg"/><Relationship Id="rId10" Type="http://schemas.openxmlformats.org/officeDocument/2006/relationships/image" Target="../media/image121.jpeg"/><Relationship Id="rId4" Type="http://schemas.openxmlformats.org/officeDocument/2006/relationships/image" Target="../media/image119.jpeg"/><Relationship Id="rId9" Type="http://schemas.openxmlformats.org/officeDocument/2006/relationships/image" Target="../media/image10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13" Type="http://schemas.openxmlformats.org/officeDocument/2006/relationships/image" Target="../media/image135.jpeg"/><Relationship Id="rId3" Type="http://schemas.openxmlformats.org/officeDocument/2006/relationships/image" Target="../media/image91.png"/><Relationship Id="rId7" Type="http://schemas.openxmlformats.org/officeDocument/2006/relationships/image" Target="../media/image130.jpeg"/><Relationship Id="rId12" Type="http://schemas.openxmlformats.org/officeDocument/2006/relationships/image" Target="../media/image134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11" Type="http://schemas.openxmlformats.org/officeDocument/2006/relationships/image" Target="../media/image133.jpeg"/><Relationship Id="rId5" Type="http://schemas.openxmlformats.org/officeDocument/2006/relationships/image" Target="../media/image128.jpeg"/><Relationship Id="rId10" Type="http://schemas.openxmlformats.org/officeDocument/2006/relationships/image" Target="../media/image97.jpeg"/><Relationship Id="rId4" Type="http://schemas.openxmlformats.org/officeDocument/2006/relationships/image" Target="../media/image127.jpeg"/><Relationship Id="rId9" Type="http://schemas.openxmlformats.org/officeDocument/2006/relationships/image" Target="../media/image132.jpeg"/><Relationship Id="rId14" Type="http://schemas.openxmlformats.org/officeDocument/2006/relationships/image" Target="../media/image1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gif"/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145.gif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image" Target="../media/image147.gif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149.gif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8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3120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142.png"/><Relationship Id="rId4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142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42.png"/><Relationship Id="rId9" Type="http://schemas.openxmlformats.org/officeDocument/2006/relationships/image" Target="../media/image165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6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167.png"/><Relationship Id="rId5" Type="http://schemas.openxmlformats.org/officeDocument/2006/relationships/image" Target="../media/image164.png"/><Relationship Id="rId10" Type="http://schemas.openxmlformats.org/officeDocument/2006/relationships/image" Target="../media/image170.png"/><Relationship Id="rId4" Type="http://schemas.openxmlformats.org/officeDocument/2006/relationships/image" Target="../media/image166.png"/><Relationship Id="rId9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6" Type="http://schemas.openxmlformats.org/officeDocument/2006/relationships/image" Target="../media/image176.png"/><Relationship Id="rId5" Type="http://schemas.openxmlformats.org/officeDocument/2006/relationships/image" Target="../media/image175.emf"/><Relationship Id="rId4" Type="http://schemas.openxmlformats.org/officeDocument/2006/relationships/image" Target="../media/image1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81.png"/><Relationship Id="rId7" Type="http://schemas.openxmlformats.org/officeDocument/2006/relationships/image" Target="../media/image17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8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0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自动化认知与</a:t>
            </a:r>
            <a:r>
              <a:rPr lang="zh-CN" altLang="en-US" dirty="0" smtClean="0"/>
              <a:t>实践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电</a:t>
            </a:r>
            <a:r>
              <a:rPr lang="zh-CN" altLang="en-US" dirty="0"/>
              <a:t>子电</a:t>
            </a:r>
            <a:r>
              <a:rPr lang="zh-CN" altLang="en-US" dirty="0" smtClean="0"/>
              <a:t>路基础</a:t>
            </a:r>
            <a:endParaRPr lang="zh-CN" altLang="en-US" dirty="0"/>
          </a:p>
        </p:txBody>
      </p:sp>
      <p:sp>
        <p:nvSpPr>
          <p:cNvPr id="6147" name="副标题 2"/>
          <p:cNvSpPr>
            <a:spLocks noGrp="1"/>
          </p:cNvSpPr>
          <p:nvPr>
            <p:ph type="subTitle" idx="1"/>
          </p:nvPr>
        </p:nvSpPr>
        <p:spPr>
          <a:xfrm>
            <a:off x="2037556" y="4680000"/>
            <a:ext cx="5068888" cy="1905000"/>
          </a:xfrm>
        </p:spPr>
        <p:txBody>
          <a:bodyPr/>
          <a:lstStyle/>
          <a:p>
            <a:pPr algn="ctr"/>
            <a:r>
              <a:rPr lang="zh-CN" altLang="en-US" dirty="0"/>
              <a:t>哈尔滨工业大学（深圳）</a:t>
            </a:r>
          </a:p>
          <a:p>
            <a:pPr algn="ctr"/>
            <a:r>
              <a:rPr lang="zh-CN" altLang="en-US" dirty="0" smtClean="0"/>
              <a:t>机电工程</a:t>
            </a:r>
            <a:r>
              <a:rPr lang="zh-CN" altLang="en-US" dirty="0"/>
              <a:t>与</a:t>
            </a:r>
            <a:r>
              <a:rPr lang="zh-CN" altLang="en-US" dirty="0" smtClean="0"/>
              <a:t>自动化学院</a:t>
            </a:r>
            <a:endParaRPr lang="en-US" altLang="zh-CN" dirty="0" smtClean="0"/>
          </a:p>
          <a:p>
            <a:pPr algn="ctr"/>
            <a:r>
              <a:rPr lang="zh-CN" altLang="en-US" dirty="0"/>
              <a:t>熊</a:t>
            </a:r>
            <a:r>
              <a:rPr lang="zh-CN" altLang="en-US" dirty="0" smtClean="0"/>
              <a:t>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Rot="1" noChangeArrowheads="1"/>
          </p:cNvSpPr>
          <p:nvPr/>
        </p:nvSpPr>
        <p:spPr bwMode="auto">
          <a:xfrm>
            <a:off x="252413" y="1700213"/>
            <a:ext cx="8540750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Tx/>
              <a:buSzTx/>
            </a:pPr>
            <a:r>
              <a:rPr lang="zh-CN" altLang="en-US" sz="2000" b="1" dirty="0">
                <a:latin typeface="宋体" panose="02010600030101010101" pitchFamily="2" charset="-122"/>
                <a:ea typeface="楷体_GB2312"/>
                <a:cs typeface="楷体_GB2312"/>
              </a:rPr>
              <a:t>电阻值的标示方法通常有四种：</a:t>
            </a:r>
          </a:p>
          <a:p>
            <a:pPr lvl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6600"/>
                </a:solidFill>
                <a:latin typeface="宋体" panose="02010600030101010101" pitchFamily="2" charset="-122"/>
              </a:rPr>
              <a:t> （1）直标法</a:t>
            </a:r>
            <a:r>
              <a:rPr lang="zh-CN" altLang="en-US" sz="2000" dirty="0">
                <a:solidFill>
                  <a:srgbClr val="FF66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000" b="1" dirty="0">
                <a:solidFill>
                  <a:srgbClr val="0033CC"/>
                </a:solidFill>
                <a:latin typeface="宋体" panose="02010600030101010101" pitchFamily="2" charset="-122"/>
              </a:rPr>
              <a:t>表面印有电阻值及误差,如2.2KΩ±5%</a:t>
            </a:r>
          </a:p>
          <a:p>
            <a:pPr lvl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6600"/>
                </a:solidFill>
                <a:latin typeface="宋体" panose="02010600030101010101" pitchFamily="2" charset="-122"/>
              </a:rPr>
              <a:t> （2）数字字符法</a:t>
            </a:r>
            <a:r>
              <a:rPr lang="zh-CN" altLang="en-US" sz="2000" dirty="0">
                <a:solidFill>
                  <a:srgbClr val="0066FF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000" b="1" dirty="0">
                <a:solidFill>
                  <a:srgbClr val="0033CC"/>
                </a:solidFill>
                <a:latin typeface="宋体" panose="02010600030101010101" pitchFamily="2" charset="-122"/>
              </a:rPr>
              <a:t>用数字和字母表示阻值及误差,  如2.2K J ,  2K2 J</a:t>
            </a:r>
            <a:r>
              <a:rPr lang="zh-CN" altLang="en-US" sz="2000" b="1" dirty="0" smtClean="0">
                <a:solidFill>
                  <a:srgbClr val="0033CC"/>
                </a:solidFill>
                <a:latin typeface="宋体" panose="02010600030101010101" pitchFamily="2" charset="-122"/>
              </a:rPr>
              <a:t>；</a:t>
            </a:r>
            <a:r>
              <a:rPr lang="en-US" altLang="zh-CN" sz="2000" b="1" dirty="0" smtClean="0">
                <a:solidFill>
                  <a:srgbClr val="0033CC"/>
                </a:solidFill>
                <a:latin typeface="宋体" panose="02010600030101010101" pitchFamily="2" charset="-122"/>
              </a:rPr>
              <a:t>(F  G  J  K  -- 1% 2% 5% 10%)</a:t>
            </a:r>
            <a:endParaRPr lang="zh-CN" altLang="en-US" sz="2000" b="1" dirty="0">
              <a:solidFill>
                <a:srgbClr val="0033CC"/>
              </a:solidFill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6600"/>
                </a:solidFill>
                <a:latin typeface="宋体" panose="02010600030101010101" pitchFamily="2" charset="-122"/>
              </a:rPr>
              <a:t> （3）色环表示法</a:t>
            </a:r>
            <a:r>
              <a:rPr lang="zh-CN" altLang="en-US" sz="2000" dirty="0">
                <a:solidFill>
                  <a:srgbClr val="0066FF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000" b="1" dirty="0">
                <a:solidFill>
                  <a:srgbClr val="0033CC"/>
                </a:solidFill>
                <a:latin typeface="宋体" panose="02010600030101010101" pitchFamily="2" charset="-122"/>
              </a:rPr>
              <a:t>表面印有色环，用色环表示阻值及误差，便于检查与维修。有四色环和五色环表示。</a:t>
            </a:r>
            <a:endParaRPr lang="en-US" altLang="zh-CN" sz="2000" b="1" dirty="0">
              <a:solidFill>
                <a:srgbClr val="0033CC"/>
              </a:solidFill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6600"/>
                </a:solidFill>
                <a:latin typeface="宋体" panose="02010600030101010101" pitchFamily="2" charset="-122"/>
              </a:rPr>
              <a:t>（4）数码法</a:t>
            </a:r>
            <a:r>
              <a:rPr lang="zh-CN" altLang="en-US" sz="2000" dirty="0">
                <a:solidFill>
                  <a:srgbClr val="FF66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000" b="1" dirty="0">
                <a:solidFill>
                  <a:srgbClr val="0033CC"/>
                </a:solidFill>
                <a:latin typeface="宋体" panose="02010600030101010101" pitchFamily="2" charset="-122"/>
              </a:rPr>
              <a:t>用3位或4位数字表示，如151,  为150Ω；前两位表示有效数字，第三位表示有效数字后面0的个数。如4位数、则前3位表示有效数字。</a:t>
            </a:r>
          </a:p>
          <a:p>
            <a:pPr>
              <a:lnSpc>
                <a:spcPct val="150000"/>
              </a:lnSpc>
              <a:buClrTx/>
              <a:buSzTx/>
            </a:pPr>
            <a:r>
              <a:rPr lang="zh-CN" altLang="en-US" sz="2000" b="1" dirty="0">
                <a:latin typeface="宋体" panose="02010600030101010101" pitchFamily="2" charset="-122"/>
                <a:ea typeface="楷体_GB2312"/>
                <a:cs typeface="楷体_GB2312"/>
              </a:rPr>
              <a:t>常见有：1/16W、1/8W，1/4W，1/2W，1W，2W，5W，10W，20W、</a:t>
            </a:r>
            <a:r>
              <a:rPr lang="en-US" altLang="zh-CN" sz="2000" b="1" dirty="0">
                <a:latin typeface="宋体" panose="02010600030101010101" pitchFamily="2" charset="-122"/>
                <a:ea typeface="楷体_GB2312"/>
                <a:cs typeface="楷体_GB2312"/>
              </a:rPr>
              <a:t>100W…</a:t>
            </a:r>
          </a:p>
          <a:p>
            <a:pPr>
              <a:lnSpc>
                <a:spcPct val="150000"/>
              </a:lnSpc>
              <a:buClrTx/>
              <a:buSzTx/>
              <a:buFontTx/>
              <a:buNone/>
            </a:pPr>
            <a:endParaRPr lang="zh-CN" altLang="en-US" sz="2000" b="1" dirty="0">
              <a:solidFill>
                <a:srgbClr val="0033CC"/>
              </a:solidFill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276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电阻</a:t>
            </a:r>
            <a:r>
              <a:rPr lang="zh-CN" altLang="en-US" dirty="0"/>
              <a:t>值</a:t>
            </a:r>
            <a:r>
              <a:rPr lang="zh-CN" altLang="en-US" dirty="0" smtClean="0"/>
              <a:t>的</a:t>
            </a:r>
            <a:r>
              <a:rPr lang="zh-CN" altLang="en-US" dirty="0"/>
              <a:t>标</a:t>
            </a:r>
            <a:r>
              <a:rPr lang="zh-CN" altLang="en-US" dirty="0" smtClean="0"/>
              <a:t>示方法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774700"/>
            <a:ext cx="6702425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33625"/>
            <a:ext cx="37147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327275"/>
            <a:ext cx="36480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Line 5"/>
          <p:cNvSpPr>
            <a:spLocks noChangeShapeType="1"/>
          </p:cNvSpPr>
          <p:nvPr/>
        </p:nvSpPr>
        <p:spPr bwMode="auto">
          <a:xfrm>
            <a:off x="1828800" y="333375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1" name="Line 6"/>
          <p:cNvSpPr>
            <a:spLocks noChangeShapeType="1"/>
          </p:cNvSpPr>
          <p:nvPr/>
        </p:nvSpPr>
        <p:spPr bwMode="auto">
          <a:xfrm flipV="1">
            <a:off x="2190750" y="3028950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361950" y="3105150"/>
            <a:ext cx="15621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第一位数</a:t>
            </a:r>
          </a:p>
        </p:txBody>
      </p:sp>
      <p:sp>
        <p:nvSpPr>
          <p:cNvPr id="29703" name="Line 8"/>
          <p:cNvSpPr>
            <a:spLocks noChangeShapeType="1"/>
          </p:cNvSpPr>
          <p:nvPr/>
        </p:nvSpPr>
        <p:spPr bwMode="auto">
          <a:xfrm flipV="1">
            <a:off x="2476500" y="3028950"/>
            <a:ext cx="0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4" name="Line 9"/>
          <p:cNvSpPr>
            <a:spLocks noChangeShapeType="1"/>
          </p:cNvSpPr>
          <p:nvPr/>
        </p:nvSpPr>
        <p:spPr bwMode="auto">
          <a:xfrm>
            <a:off x="1790700" y="379095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5" name="Text Box 10"/>
          <p:cNvSpPr txBox="1">
            <a:spLocks noChangeArrowheads="1"/>
          </p:cNvSpPr>
          <p:nvPr/>
        </p:nvSpPr>
        <p:spPr bwMode="auto">
          <a:xfrm>
            <a:off x="342900" y="3600450"/>
            <a:ext cx="15621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第二位数</a:t>
            </a:r>
          </a:p>
        </p:txBody>
      </p:sp>
      <p:sp>
        <p:nvSpPr>
          <p:cNvPr id="29706" name="Line 11"/>
          <p:cNvSpPr>
            <a:spLocks noChangeShapeType="1"/>
          </p:cNvSpPr>
          <p:nvPr/>
        </p:nvSpPr>
        <p:spPr bwMode="auto">
          <a:xfrm flipV="1">
            <a:off x="2781300" y="2971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7" name="Text Box 12"/>
          <p:cNvSpPr txBox="1">
            <a:spLocks noChangeArrowheads="1"/>
          </p:cNvSpPr>
          <p:nvPr/>
        </p:nvSpPr>
        <p:spPr bwMode="auto">
          <a:xfrm>
            <a:off x="2095500" y="4114800"/>
            <a:ext cx="12573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倍乘数</a:t>
            </a:r>
          </a:p>
        </p:txBody>
      </p:sp>
      <p:sp>
        <p:nvSpPr>
          <p:cNvPr id="29708" name="Line 13"/>
          <p:cNvSpPr>
            <a:spLocks noChangeShapeType="1"/>
          </p:cNvSpPr>
          <p:nvPr/>
        </p:nvSpPr>
        <p:spPr bwMode="auto">
          <a:xfrm>
            <a:off x="3238500" y="301942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9" name="Text Box 14"/>
          <p:cNvSpPr txBox="1">
            <a:spLocks noChangeArrowheads="1"/>
          </p:cNvSpPr>
          <p:nvPr/>
        </p:nvSpPr>
        <p:spPr bwMode="auto">
          <a:xfrm>
            <a:off x="3086100" y="3562350"/>
            <a:ext cx="148590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允许误差</a:t>
            </a:r>
          </a:p>
        </p:txBody>
      </p:sp>
      <p:sp>
        <p:nvSpPr>
          <p:cNvPr id="29710" name="Rectangle 15"/>
          <p:cNvSpPr>
            <a:spLocks noChangeArrowheads="1"/>
          </p:cNvSpPr>
          <p:nvPr/>
        </p:nvSpPr>
        <p:spPr bwMode="auto">
          <a:xfrm>
            <a:off x="2066925" y="31353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0066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9711" name="Rectangle 16"/>
          <p:cNvSpPr>
            <a:spLocks noChangeArrowheads="1"/>
          </p:cNvSpPr>
          <p:nvPr/>
        </p:nvSpPr>
        <p:spPr bwMode="auto">
          <a:xfrm>
            <a:off x="2352675" y="31353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0066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9712" name="Rectangle 17"/>
          <p:cNvSpPr>
            <a:spLocks noChangeArrowheads="1"/>
          </p:cNvSpPr>
          <p:nvPr/>
        </p:nvSpPr>
        <p:spPr bwMode="auto">
          <a:xfrm>
            <a:off x="2587625" y="3128963"/>
            <a:ext cx="757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400" b="1" baseline="30000" dirty="0">
                <a:solidFill>
                  <a:srgbClr val="FF0066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9713" name="Text Box 18"/>
          <p:cNvSpPr txBox="1">
            <a:spLocks noChangeArrowheads="1"/>
          </p:cNvSpPr>
          <p:nvPr/>
        </p:nvSpPr>
        <p:spPr bwMode="auto">
          <a:xfrm>
            <a:off x="1562100" y="4667250"/>
            <a:ext cx="1409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1000</a:t>
            </a: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2800" b="1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14" name="Text Box 19"/>
          <p:cNvSpPr txBox="1">
            <a:spLocks noChangeArrowheads="1"/>
          </p:cNvSpPr>
          <p:nvPr/>
        </p:nvSpPr>
        <p:spPr bwMode="auto">
          <a:xfrm>
            <a:off x="2819400" y="4681538"/>
            <a:ext cx="1147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(1k</a:t>
            </a: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)</a:t>
            </a:r>
            <a:endParaRPr lang="en-US" altLang="zh-CN" sz="2800" b="1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15" name="AutoShape 20"/>
          <p:cNvSpPr>
            <a:spLocks noChangeArrowheads="1"/>
          </p:cNvSpPr>
          <p:nvPr/>
        </p:nvSpPr>
        <p:spPr bwMode="auto">
          <a:xfrm>
            <a:off x="1793875" y="5268913"/>
            <a:ext cx="6096000" cy="9207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误差：金色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—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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5%       </a:t>
            </a:r>
            <a:r>
              <a:rPr lang="zh-CN" altLang="en-US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银色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—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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10%  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           </a:t>
            </a:r>
            <a:r>
              <a:rPr lang="zh-CN" altLang="en-US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无色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—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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20%     </a:t>
            </a:r>
            <a:r>
              <a:rPr lang="zh-CN" altLang="en-US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棕色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—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 </a:t>
            </a:r>
            <a:r>
              <a:rPr lang="en-US" altLang="zh-CN" sz="2400" b="1">
                <a:solidFill>
                  <a:srgbClr val="800000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1%</a:t>
            </a:r>
          </a:p>
        </p:txBody>
      </p:sp>
      <p:sp>
        <p:nvSpPr>
          <p:cNvPr id="29716" name="Rectangle 21"/>
          <p:cNvSpPr>
            <a:spLocks noChangeArrowheads="1"/>
          </p:cNvSpPr>
          <p:nvPr/>
        </p:nvSpPr>
        <p:spPr bwMode="auto">
          <a:xfrm>
            <a:off x="3209925" y="3087688"/>
            <a:ext cx="1003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</a:t>
            </a:r>
            <a:r>
              <a:rPr lang="en-US" altLang="zh-CN" sz="2400" b="1">
                <a:latin typeface="Times New Roman" panose="02020603050405020304" pitchFamily="18" charset="0"/>
                <a:ea typeface="楷体_GB2312"/>
                <a:cs typeface="楷体_GB2312"/>
              </a:rPr>
              <a:t>10%</a:t>
            </a:r>
          </a:p>
        </p:txBody>
      </p:sp>
      <p:sp>
        <p:nvSpPr>
          <p:cNvPr id="29717" name="Line 22"/>
          <p:cNvSpPr>
            <a:spLocks noChangeShapeType="1"/>
          </p:cNvSpPr>
          <p:nvPr/>
        </p:nvSpPr>
        <p:spPr bwMode="auto">
          <a:xfrm flipV="1">
            <a:off x="7029450" y="29718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8" name="Text Box 23"/>
          <p:cNvSpPr txBox="1">
            <a:spLocks noChangeArrowheads="1"/>
          </p:cNvSpPr>
          <p:nvPr/>
        </p:nvSpPr>
        <p:spPr bwMode="auto">
          <a:xfrm>
            <a:off x="6419850" y="4114800"/>
            <a:ext cx="116205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倍乘数</a:t>
            </a:r>
          </a:p>
        </p:txBody>
      </p:sp>
      <p:sp>
        <p:nvSpPr>
          <p:cNvPr id="29719" name="Line 24"/>
          <p:cNvSpPr>
            <a:spLocks noChangeShapeType="1"/>
          </p:cNvSpPr>
          <p:nvPr/>
        </p:nvSpPr>
        <p:spPr bwMode="auto">
          <a:xfrm>
            <a:off x="7372350" y="2962275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0" name="Text Box 25"/>
          <p:cNvSpPr txBox="1">
            <a:spLocks noChangeArrowheads="1"/>
          </p:cNvSpPr>
          <p:nvPr/>
        </p:nvSpPr>
        <p:spPr bwMode="auto">
          <a:xfrm>
            <a:off x="7143750" y="3505200"/>
            <a:ext cx="1581150" cy="457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允许误差</a:t>
            </a:r>
          </a:p>
        </p:txBody>
      </p:sp>
      <p:sp>
        <p:nvSpPr>
          <p:cNvPr id="29721" name="Rectangle 26"/>
          <p:cNvSpPr>
            <a:spLocks noChangeArrowheads="1"/>
          </p:cNvSpPr>
          <p:nvPr/>
        </p:nvSpPr>
        <p:spPr bwMode="auto">
          <a:xfrm>
            <a:off x="6086475" y="30956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0066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9722" name="Rectangle 27"/>
          <p:cNvSpPr>
            <a:spLocks noChangeArrowheads="1"/>
          </p:cNvSpPr>
          <p:nvPr/>
        </p:nvSpPr>
        <p:spPr bwMode="auto">
          <a:xfrm>
            <a:off x="6315075" y="30956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0066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9723" name="Rectangle 28"/>
          <p:cNvSpPr>
            <a:spLocks noChangeArrowheads="1"/>
          </p:cNvSpPr>
          <p:nvPr/>
        </p:nvSpPr>
        <p:spPr bwMode="auto">
          <a:xfrm>
            <a:off x="6600825" y="30956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0066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9724" name="Rectangle 29"/>
          <p:cNvSpPr>
            <a:spLocks noChangeArrowheads="1"/>
          </p:cNvSpPr>
          <p:nvPr/>
        </p:nvSpPr>
        <p:spPr bwMode="auto">
          <a:xfrm>
            <a:off x="6759575" y="3095625"/>
            <a:ext cx="757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b="1">
                <a:solidFill>
                  <a:srgbClr val="FF0066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400" b="1" baseline="30000">
                <a:solidFill>
                  <a:srgbClr val="FF0066"/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9725" name="Text Box 30"/>
          <p:cNvSpPr txBox="1">
            <a:spLocks noChangeArrowheads="1"/>
          </p:cNvSpPr>
          <p:nvPr/>
        </p:nvSpPr>
        <p:spPr bwMode="auto">
          <a:xfrm>
            <a:off x="6437313" y="4679950"/>
            <a:ext cx="10207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</a:rPr>
              <a:t>10k</a:t>
            </a:r>
            <a:r>
              <a:rPr lang="en-US" altLang="zh-CN" sz="2800" b="1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2800" b="1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26" name="Rectangle 31"/>
          <p:cNvSpPr>
            <a:spLocks noChangeArrowheads="1"/>
          </p:cNvSpPr>
          <p:nvPr/>
        </p:nvSpPr>
        <p:spPr bwMode="auto">
          <a:xfrm flipH="1">
            <a:off x="7502525" y="3076575"/>
            <a:ext cx="139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楷体_GB2312"/>
                <a:cs typeface="楷体_GB2312"/>
                <a:sym typeface="Symbol" panose="05050102010706020507" pitchFamily="18" charset="2"/>
              </a:rPr>
              <a:t></a:t>
            </a:r>
            <a:r>
              <a:rPr lang="en-US" altLang="zh-CN" sz="2400" b="1">
                <a:latin typeface="Times New Roman" panose="02020603050405020304" pitchFamily="18" charset="0"/>
                <a:ea typeface="楷体_GB2312"/>
                <a:cs typeface="楷体_GB2312"/>
              </a:rPr>
              <a:t> 1%</a:t>
            </a:r>
          </a:p>
        </p:txBody>
      </p:sp>
      <p:sp>
        <p:nvSpPr>
          <p:cNvPr id="29727" name="矩形 1"/>
          <p:cNvSpPr>
            <a:spLocks noChangeArrowheads="1"/>
          </p:cNvSpPr>
          <p:nvPr/>
        </p:nvSpPr>
        <p:spPr bwMode="auto">
          <a:xfrm>
            <a:off x="763588" y="6323013"/>
            <a:ext cx="5491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/>
              <a:t>电阻的前两位或三位有效数字乘</a:t>
            </a:r>
            <a:r>
              <a:rPr lang="en-US" altLang="zh-CN" sz="1800" b="1"/>
              <a:t>10</a:t>
            </a:r>
            <a:r>
              <a:rPr lang="zh-CN" altLang="en-US" sz="1800" b="1"/>
              <a:t>的</a:t>
            </a:r>
            <a:r>
              <a:rPr lang="en-US" altLang="zh-CN" sz="1800" b="1"/>
              <a:t>n</a:t>
            </a:r>
            <a:r>
              <a:rPr lang="zh-CN" altLang="en-US" sz="1800" b="1"/>
              <a:t>次方</a:t>
            </a:r>
            <a:endParaRPr lang="zh-CN" altLang="en-US" sz="1800"/>
          </a:p>
        </p:txBody>
      </p:sp>
      <p:sp>
        <p:nvSpPr>
          <p:cNvPr id="36" name="标题 1"/>
          <p:cNvSpPr txBox="1">
            <a:spLocks/>
          </p:cNvSpPr>
          <p:nvPr/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电阻</a:t>
            </a:r>
            <a:r>
              <a:rPr lang="zh-CN" altLang="en-US" kern="0" dirty="0"/>
              <a:t>的色环标识</a:t>
            </a:r>
          </a:p>
        </p:txBody>
      </p:sp>
      <p:sp>
        <p:nvSpPr>
          <p:cNvPr id="29731" name="文本框 11"/>
          <p:cNvSpPr txBox="1">
            <a:spLocks noChangeArrowheads="1"/>
          </p:cNvSpPr>
          <p:nvPr/>
        </p:nvSpPr>
        <p:spPr bwMode="auto">
          <a:xfrm>
            <a:off x="6900863" y="1296988"/>
            <a:ext cx="2271712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9732" name="Text Box 3"/>
          <p:cNvSpPr txBox="1">
            <a:spLocks noChangeArrowheads="1"/>
          </p:cNvSpPr>
          <p:nvPr/>
        </p:nvSpPr>
        <p:spPr bwMode="auto">
          <a:xfrm>
            <a:off x="1566862" y="1296988"/>
            <a:ext cx="73294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 dirty="0">
                <a:solidFill>
                  <a:srgbClr val="996633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棕</a:t>
            </a:r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 dirty="0">
                <a:solidFill>
                  <a:srgbClr val="FF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红 </a:t>
            </a:r>
            <a:r>
              <a:rPr lang="zh-CN" altLang="en-US" b="1" dirty="0">
                <a:solidFill>
                  <a:srgbClr val="FF99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橙</a:t>
            </a:r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黄</a:t>
            </a:r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 dirty="0">
                <a:solidFill>
                  <a:srgbClr val="0099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绿</a:t>
            </a:r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蓝</a:t>
            </a:r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 dirty="0">
                <a:solidFill>
                  <a:srgbClr val="CC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紫</a:t>
            </a:r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 dirty="0">
                <a:solidFill>
                  <a:srgbClr val="B2B2B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灰</a:t>
            </a:r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白</a:t>
            </a:r>
            <a:r>
              <a:rPr lang="zh-CN" altLang="en-US" b="1" dirty="0">
                <a:latin typeface="隶书" panose="02010509060101010101" pitchFamily="49" charset="-122"/>
                <a:ea typeface="隶书" panose="02010509060101010101" pitchFamily="49" charset="-122"/>
              </a:rPr>
              <a:t> 黑</a:t>
            </a:r>
          </a:p>
        </p:txBody>
      </p:sp>
      <p:sp>
        <p:nvSpPr>
          <p:cNvPr id="29733" name="Text Box 4"/>
          <p:cNvSpPr txBox="1">
            <a:spLocks noChangeArrowheads="1"/>
          </p:cNvSpPr>
          <p:nvPr/>
        </p:nvSpPr>
        <p:spPr bwMode="auto">
          <a:xfrm>
            <a:off x="1547813" y="1830388"/>
            <a:ext cx="6096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latin typeface="Times New Roman" panose="02020603050405020304" pitchFamily="18" charset="0"/>
                <a:ea typeface="隶书" panose="02010509060101010101" pitchFamily="49" charset="-122"/>
              </a:rPr>
              <a:t> 1    2    3     4    5    6    7    8    9    0 </a:t>
            </a:r>
          </a:p>
        </p:txBody>
      </p:sp>
      <p:sp>
        <p:nvSpPr>
          <p:cNvPr id="38" name="Text Box 20"/>
          <p:cNvSpPr txBox="1">
            <a:spLocks noChangeArrowheads="1"/>
          </p:cNvSpPr>
          <p:nvPr/>
        </p:nvSpPr>
        <p:spPr bwMode="auto">
          <a:xfrm>
            <a:off x="4312442" y="3842643"/>
            <a:ext cx="2088358" cy="138499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 smtClean="0">
                <a:solidFill>
                  <a:srgbClr val="6600FF"/>
                </a:solidFill>
                <a:latin typeface="Times New Roman" panose="02020603050405020304" pitchFamily="18" charset="0"/>
              </a:rPr>
              <a:t>K——10</a:t>
            </a:r>
            <a:r>
              <a:rPr lang="en-US" altLang="zh-CN" sz="2800" b="1" baseline="30000" dirty="0" smtClean="0">
                <a:solidFill>
                  <a:srgbClr val="6600FF"/>
                </a:solidFill>
                <a:latin typeface="Times New Roman" panose="02020603050405020304" pitchFamily="18" charset="0"/>
              </a:rPr>
              <a:t>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 smtClean="0">
                <a:solidFill>
                  <a:srgbClr val="6600FF"/>
                </a:solidFill>
                <a:latin typeface="Times New Roman" panose="02020603050405020304" pitchFamily="18" charset="0"/>
              </a:rPr>
              <a:t>M——10</a:t>
            </a:r>
            <a:r>
              <a:rPr lang="en-US" altLang="zh-CN" sz="2800" b="1" baseline="30000" dirty="0" smtClean="0">
                <a:solidFill>
                  <a:srgbClr val="6600FF"/>
                </a:solidFill>
                <a:latin typeface="Times New Roman" panose="02020603050405020304" pitchFamily="18" charset="0"/>
              </a:rPr>
              <a:t>6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800" b="1" dirty="0" smtClean="0">
                <a:solidFill>
                  <a:srgbClr val="6600FF"/>
                </a:solidFill>
                <a:latin typeface="Times New Roman" panose="02020603050405020304" pitchFamily="18" charset="0"/>
              </a:rPr>
              <a:t>m——</a:t>
            </a:r>
            <a:r>
              <a:rPr lang="en-US" altLang="zh-CN" sz="2800" b="1" baseline="30000" dirty="0" smtClean="0">
                <a:solidFill>
                  <a:srgbClr val="66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dirty="0" smtClean="0">
                <a:solidFill>
                  <a:srgbClr val="6600FF"/>
                </a:solidFill>
                <a:latin typeface="Times New Roman" panose="02020603050405020304" pitchFamily="18" charset="0"/>
              </a:rPr>
              <a:t>10</a:t>
            </a:r>
            <a:r>
              <a:rPr lang="en-US" altLang="zh-CN" sz="2800" b="1" baseline="30000" dirty="0" smtClean="0">
                <a:solidFill>
                  <a:srgbClr val="6600FF"/>
                </a:solidFill>
                <a:latin typeface="Times New Roman" panose="02020603050405020304" pitchFamily="18" charset="0"/>
              </a:rPr>
              <a:t>-3</a:t>
            </a:r>
            <a:endParaRPr lang="en-US" altLang="zh-CN" sz="2800" b="1" baseline="30000" dirty="0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1058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098675"/>
            <a:ext cx="3257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4343400"/>
            <a:ext cx="32480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5" descr="dz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2593975"/>
            <a:ext cx="316547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10" descr="dz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3267075"/>
            <a:ext cx="3178175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2" descr="dz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5429250"/>
            <a:ext cx="3178175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13" descr="dz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576388"/>
            <a:ext cx="3167062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14" descr="dz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3606800"/>
            <a:ext cx="3246437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5" descr="dz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4791075"/>
            <a:ext cx="3121025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16" descr="dz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5862638"/>
            <a:ext cx="3178175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1" name="Text Box 17"/>
          <p:cNvSpPr txBox="1">
            <a:spLocks noChangeArrowheads="1"/>
          </p:cNvSpPr>
          <p:nvPr/>
        </p:nvSpPr>
        <p:spPr bwMode="auto">
          <a:xfrm>
            <a:off x="438150" y="539750"/>
            <a:ext cx="971550" cy="557213"/>
          </a:xfrm>
          <a:prstGeom prst="rect">
            <a:avLst/>
          </a:prstGeom>
          <a:solidFill>
            <a:srgbClr val="CC33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练习</a:t>
            </a:r>
          </a:p>
        </p:txBody>
      </p:sp>
      <p:sp>
        <p:nvSpPr>
          <p:cNvPr id="30732" name="Text Box 18"/>
          <p:cNvSpPr txBox="1">
            <a:spLocks noChangeArrowheads="1"/>
          </p:cNvSpPr>
          <p:nvPr/>
        </p:nvSpPr>
        <p:spPr bwMode="auto">
          <a:xfrm>
            <a:off x="1790700" y="457200"/>
            <a:ext cx="6534150" cy="579438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1">
                <a:solidFill>
                  <a:srgbClr val="996633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棕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FF33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红 </a:t>
            </a:r>
            <a:r>
              <a:rPr lang="zh-CN" altLang="en-US" b="1">
                <a:solidFill>
                  <a:srgbClr val="FF99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橙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黄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0099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绿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蓝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CC00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紫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rgbClr val="B2B2B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灰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白</a:t>
            </a:r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 黑</a:t>
            </a:r>
          </a:p>
        </p:txBody>
      </p:sp>
      <p:sp>
        <p:nvSpPr>
          <p:cNvPr id="30733" name="Text Box 19"/>
          <p:cNvSpPr txBox="1">
            <a:spLocks noChangeArrowheads="1"/>
          </p:cNvSpPr>
          <p:nvPr/>
        </p:nvSpPr>
        <p:spPr bwMode="auto">
          <a:xfrm>
            <a:off x="1771650" y="952500"/>
            <a:ext cx="6572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rgbClr val="FF0066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1    2    3    4     5    6    7    8    9    0 </a:t>
            </a:r>
          </a:p>
        </p:txBody>
      </p:sp>
      <p:sp>
        <p:nvSpPr>
          <p:cNvPr id="38932" name="Text Box 20"/>
          <p:cNvSpPr txBox="1">
            <a:spLocks noChangeArrowheads="1"/>
          </p:cNvSpPr>
          <p:nvPr/>
        </p:nvSpPr>
        <p:spPr bwMode="auto">
          <a:xfrm>
            <a:off x="3795713" y="1533525"/>
            <a:ext cx="16716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800000"/>
                </a:solidFill>
                <a:latin typeface="Times New Roman" panose="02020603050405020304" pitchFamily="18" charset="0"/>
              </a:rPr>
              <a:t>3 3 k</a:t>
            </a:r>
            <a:r>
              <a:rPr lang="en-US" altLang="zh-CN" sz="2800" b="1" dirty="0">
                <a:solidFill>
                  <a:srgbClr val="8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2800" b="1" dirty="0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3" name="Text Box 21"/>
          <p:cNvSpPr txBox="1">
            <a:spLocks noChangeArrowheads="1"/>
          </p:cNvSpPr>
          <p:nvPr/>
        </p:nvSpPr>
        <p:spPr bwMode="auto">
          <a:xfrm>
            <a:off x="3795713" y="2619375"/>
            <a:ext cx="15954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</a:rPr>
              <a:t>2.2 k</a:t>
            </a: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2800" b="1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4" name="Text Box 22"/>
          <p:cNvSpPr txBox="1">
            <a:spLocks noChangeArrowheads="1"/>
          </p:cNvSpPr>
          <p:nvPr/>
        </p:nvSpPr>
        <p:spPr bwMode="auto">
          <a:xfrm>
            <a:off x="3795713" y="3705225"/>
            <a:ext cx="1366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</a:rPr>
              <a:t>47  </a:t>
            </a: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2800" b="1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6" name="Text Box 24"/>
          <p:cNvSpPr txBox="1">
            <a:spLocks noChangeArrowheads="1"/>
          </p:cNvSpPr>
          <p:nvPr/>
        </p:nvSpPr>
        <p:spPr bwMode="auto">
          <a:xfrm>
            <a:off x="3795713" y="4791075"/>
            <a:ext cx="16716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</a:rPr>
              <a:t>910 k</a:t>
            </a: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2800" b="1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7" name="Text Box 25"/>
          <p:cNvSpPr txBox="1">
            <a:spLocks noChangeArrowheads="1"/>
          </p:cNvSpPr>
          <p:nvPr/>
        </p:nvSpPr>
        <p:spPr bwMode="auto">
          <a:xfrm>
            <a:off x="3795713" y="5876925"/>
            <a:ext cx="14430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</a:rPr>
              <a:t>560 </a:t>
            </a: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2800" b="1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8" name="Text Box 26"/>
          <p:cNvSpPr txBox="1">
            <a:spLocks noChangeArrowheads="1"/>
          </p:cNvSpPr>
          <p:nvPr/>
        </p:nvSpPr>
        <p:spPr bwMode="auto">
          <a:xfrm>
            <a:off x="7527925" y="1962150"/>
            <a:ext cx="142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</a:rPr>
              <a:t>1 M</a:t>
            </a: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2800" b="1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39" name="Text Box 27"/>
          <p:cNvSpPr txBox="1">
            <a:spLocks noChangeArrowheads="1"/>
          </p:cNvSpPr>
          <p:nvPr/>
        </p:nvSpPr>
        <p:spPr bwMode="auto">
          <a:xfrm>
            <a:off x="7527925" y="3095625"/>
            <a:ext cx="1684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</a:rPr>
              <a:t>2.74 k</a:t>
            </a: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2800" b="1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0" name="Text Box 28"/>
          <p:cNvSpPr txBox="1">
            <a:spLocks noChangeArrowheads="1"/>
          </p:cNvSpPr>
          <p:nvPr/>
        </p:nvSpPr>
        <p:spPr bwMode="auto">
          <a:xfrm>
            <a:off x="7527925" y="4171950"/>
            <a:ext cx="1120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</a:rPr>
              <a:t>1 k</a:t>
            </a: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2800" b="1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1" name="Text Box 29"/>
          <p:cNvSpPr txBox="1">
            <a:spLocks noChangeArrowheads="1"/>
          </p:cNvSpPr>
          <p:nvPr/>
        </p:nvSpPr>
        <p:spPr bwMode="auto">
          <a:xfrm>
            <a:off x="7527925" y="5248275"/>
            <a:ext cx="1562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</a:rPr>
              <a:t>560 </a:t>
            </a:r>
            <a:r>
              <a:rPr lang="en-US" altLang="zh-CN" sz="2800" b="1">
                <a:solidFill>
                  <a:srgbClr val="8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2800" b="1">
              <a:solidFill>
                <a:srgbClr val="8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32" grpId="0" autoUpdateAnimBg="0"/>
      <p:bldP spid="38933" grpId="0" autoUpdateAnimBg="0"/>
      <p:bldP spid="38934" grpId="0" autoUpdateAnimBg="0"/>
      <p:bldP spid="38936" grpId="0" autoUpdateAnimBg="0"/>
      <p:bldP spid="38937" grpId="0" autoUpdateAnimBg="0"/>
      <p:bldP spid="38938" grpId="0" autoUpdateAnimBg="0"/>
      <p:bldP spid="38939" grpId="0" autoUpdateAnimBg="0"/>
      <p:bldP spid="38940" grpId="0" autoUpdateAnimBg="0"/>
      <p:bldP spid="3894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0"/>
          <p:cNvSpPr txBox="1">
            <a:spLocks noChangeArrowheads="1"/>
          </p:cNvSpPr>
          <p:nvPr/>
        </p:nvSpPr>
        <p:spPr bwMode="auto">
          <a:xfrm>
            <a:off x="428625" y="1712913"/>
            <a:ext cx="837247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       </a:t>
            </a:r>
            <a:r>
              <a:rPr lang="zh-CN" altLang="en-US" sz="1800" b="1">
                <a:latin typeface="Times New Roman" panose="02020603050405020304" pitchFamily="18" charset="0"/>
              </a:rPr>
              <a:t>在工程实践中，如何快速准确地读出色环电阻的值，是一项基本功。下面介绍速读方法。</a:t>
            </a:r>
          </a:p>
        </p:txBody>
      </p:sp>
      <p:sp>
        <p:nvSpPr>
          <p:cNvPr id="31747" name="Text Box 11"/>
          <p:cNvSpPr txBox="1">
            <a:spLocks noChangeArrowheads="1"/>
          </p:cNvSpPr>
          <p:nvPr/>
        </p:nvSpPr>
        <p:spPr bwMode="auto">
          <a:xfrm>
            <a:off x="409575" y="2446338"/>
            <a:ext cx="839152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latin typeface="Times New Roman" panose="02020603050405020304" pitchFamily="18" charset="0"/>
              </a:rPr>
              <a:t>        </a:t>
            </a:r>
            <a:r>
              <a:rPr lang="zh-CN" altLang="en-US" sz="1800" b="1">
                <a:latin typeface="Times New Roman" panose="02020603050405020304" pitchFamily="18" charset="0"/>
              </a:rPr>
              <a:t>普通精度的电阻用四条色环来表示其阻值与误差级别，首先要把颜色与所代表的数字记熟，即：棕</a:t>
            </a:r>
            <a:r>
              <a:rPr lang="en-US" altLang="zh-CN" sz="1800" b="1">
                <a:latin typeface="Times New Roman" panose="02020603050405020304" pitchFamily="18" charset="0"/>
              </a:rPr>
              <a:t>1</a:t>
            </a:r>
            <a:r>
              <a:rPr lang="zh-CN" altLang="en-US" sz="1800" b="1">
                <a:latin typeface="Times New Roman" panose="02020603050405020304" pitchFamily="18" charset="0"/>
              </a:rPr>
              <a:t>、红</a:t>
            </a:r>
            <a:r>
              <a:rPr lang="en-US" altLang="zh-CN" sz="1800" b="1">
                <a:latin typeface="Times New Roman" panose="02020603050405020304" pitchFamily="18" charset="0"/>
              </a:rPr>
              <a:t>2</a:t>
            </a:r>
            <a:r>
              <a:rPr lang="zh-CN" altLang="en-US" sz="1800" b="1">
                <a:latin typeface="Times New Roman" panose="02020603050405020304" pitchFamily="18" charset="0"/>
              </a:rPr>
              <a:t>、橙</a:t>
            </a:r>
            <a:r>
              <a:rPr lang="en-US" altLang="zh-CN" sz="1800" b="1">
                <a:latin typeface="Times New Roman" panose="02020603050405020304" pitchFamily="18" charset="0"/>
              </a:rPr>
              <a:t>3</a:t>
            </a:r>
            <a:r>
              <a:rPr lang="zh-CN" altLang="en-US" sz="1800" b="1">
                <a:latin typeface="Times New Roman" panose="02020603050405020304" pitchFamily="18" charset="0"/>
              </a:rPr>
              <a:t>、黄</a:t>
            </a:r>
            <a:r>
              <a:rPr lang="en-US" altLang="zh-CN" sz="1800" b="1">
                <a:latin typeface="Times New Roman" panose="02020603050405020304" pitchFamily="18" charset="0"/>
              </a:rPr>
              <a:t>4</a:t>
            </a:r>
            <a:r>
              <a:rPr lang="zh-CN" altLang="en-US" sz="1800" b="1">
                <a:latin typeface="Times New Roman" panose="02020603050405020304" pitchFamily="18" charset="0"/>
              </a:rPr>
              <a:t>、绿</a:t>
            </a:r>
            <a:r>
              <a:rPr lang="en-US" altLang="zh-CN" sz="1800" b="1">
                <a:latin typeface="Times New Roman" panose="02020603050405020304" pitchFamily="18" charset="0"/>
              </a:rPr>
              <a:t>5</a:t>
            </a:r>
            <a:r>
              <a:rPr lang="zh-CN" altLang="en-US" sz="1800" b="1">
                <a:latin typeface="Times New Roman" panose="02020603050405020304" pitchFamily="18" charset="0"/>
              </a:rPr>
              <a:t>、蓝</a:t>
            </a:r>
            <a:r>
              <a:rPr lang="en-US" altLang="zh-CN" sz="1800" b="1">
                <a:latin typeface="Times New Roman" panose="02020603050405020304" pitchFamily="18" charset="0"/>
              </a:rPr>
              <a:t>6</a:t>
            </a:r>
            <a:r>
              <a:rPr lang="zh-CN" altLang="en-US" sz="1800" b="1">
                <a:latin typeface="Times New Roman" panose="02020603050405020304" pitchFamily="18" charset="0"/>
              </a:rPr>
              <a:t>、紫</a:t>
            </a:r>
            <a:r>
              <a:rPr lang="en-US" altLang="zh-CN" sz="1800" b="1">
                <a:latin typeface="Times New Roman" panose="02020603050405020304" pitchFamily="18" charset="0"/>
              </a:rPr>
              <a:t>7</a:t>
            </a:r>
            <a:r>
              <a:rPr lang="zh-CN" altLang="en-US" sz="1800" b="1">
                <a:latin typeface="Times New Roman" panose="02020603050405020304" pitchFamily="18" charset="0"/>
              </a:rPr>
              <a:t>、灰</a:t>
            </a:r>
            <a:r>
              <a:rPr lang="en-US" altLang="zh-CN" sz="1800" b="1">
                <a:latin typeface="Times New Roman" panose="02020603050405020304" pitchFamily="18" charset="0"/>
              </a:rPr>
              <a:t>8</a:t>
            </a:r>
            <a:r>
              <a:rPr lang="zh-CN" altLang="en-US" sz="1800" b="1">
                <a:latin typeface="Times New Roman" panose="02020603050405020304" pitchFamily="18" charset="0"/>
              </a:rPr>
              <a:t>、白</a:t>
            </a:r>
            <a:r>
              <a:rPr lang="en-US" altLang="zh-CN" sz="1800" b="1">
                <a:latin typeface="Times New Roman" panose="02020603050405020304" pitchFamily="18" charset="0"/>
              </a:rPr>
              <a:t>9</a:t>
            </a:r>
            <a:r>
              <a:rPr lang="zh-CN" altLang="en-US" sz="1800" b="1">
                <a:latin typeface="Times New Roman" panose="02020603050405020304" pitchFamily="18" charset="0"/>
              </a:rPr>
              <a:t>、黑</a:t>
            </a:r>
            <a:r>
              <a:rPr lang="en-US" altLang="zh-CN" sz="1800" b="1">
                <a:latin typeface="Times New Roman" panose="02020603050405020304" pitchFamily="18" charset="0"/>
              </a:rPr>
              <a:t>0</a:t>
            </a:r>
            <a:r>
              <a:rPr lang="zh-CN" altLang="en-US" sz="1800" b="1">
                <a:latin typeface="Times New Roman" panose="02020603050405020304" pitchFamily="18" charset="0"/>
              </a:rPr>
              <a:t>。色环与数字的对应关系，把它们编成口诀：</a:t>
            </a:r>
          </a:p>
        </p:txBody>
      </p:sp>
      <p:sp>
        <p:nvSpPr>
          <p:cNvPr id="31748" name="Text Box 13"/>
          <p:cNvSpPr txBox="1">
            <a:spLocks noChangeArrowheads="1"/>
          </p:cNvSpPr>
          <p:nvPr/>
        </p:nvSpPr>
        <p:spPr bwMode="auto">
          <a:xfrm>
            <a:off x="357188" y="5013325"/>
            <a:ext cx="83343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1800" b="1" dirty="0">
                <a:latin typeface="Times New Roman" panose="02020603050405020304" pitchFamily="18" charset="0"/>
              </a:rPr>
              <a:t>首先背熟此口诀，其次是搞清第三环所表示的数量级，即第三环表示第一、二位有效数字之后加“</a:t>
            </a:r>
            <a:r>
              <a:rPr lang="en-US" altLang="zh-CN" sz="1800" b="1" dirty="0">
                <a:latin typeface="Times New Roman" panose="02020603050405020304" pitchFamily="18" charset="0"/>
              </a:rPr>
              <a:t>0”</a:t>
            </a:r>
            <a:r>
              <a:rPr lang="zh-CN" altLang="en-US" sz="1800" b="1" dirty="0">
                <a:latin typeface="Times New Roman" panose="02020603050405020304" pitchFamily="18" charset="0"/>
              </a:rPr>
              <a:t>的个数，再加上最后一环，金色为</a:t>
            </a:r>
            <a:r>
              <a:rPr lang="en-US" altLang="zh-CN" sz="1800" b="1" dirty="0">
                <a:latin typeface="Times New Roman" panose="02020603050405020304" pitchFamily="18" charset="0"/>
              </a:rPr>
              <a:t>I</a:t>
            </a:r>
            <a:r>
              <a:rPr lang="zh-CN" altLang="en-US" sz="1800" b="1" dirty="0">
                <a:latin typeface="Times New Roman" panose="02020603050405020304" pitchFamily="18" charset="0"/>
              </a:rPr>
              <a:t>级误差（</a:t>
            </a:r>
            <a:r>
              <a:rPr lang="en-US" altLang="zh-CN" sz="1800" b="1" dirty="0">
                <a:latin typeface="Times New Roman" panose="02020603050405020304" pitchFamily="18" charset="0"/>
              </a:rPr>
              <a:t>±5%</a:t>
            </a:r>
            <a:r>
              <a:rPr lang="zh-CN" altLang="en-US" sz="1800" b="1" dirty="0">
                <a:latin typeface="Times New Roman" panose="02020603050405020304" pitchFamily="18" charset="0"/>
              </a:rPr>
              <a:t>）、银色为</a:t>
            </a:r>
            <a:r>
              <a:rPr lang="en-US" altLang="zh-CN" sz="1800" b="1" dirty="0">
                <a:latin typeface="Times New Roman" panose="02020603050405020304" pitchFamily="18" charset="0"/>
              </a:rPr>
              <a:t>Ⅱ</a:t>
            </a:r>
            <a:r>
              <a:rPr lang="zh-CN" altLang="en-US" sz="1800" b="1" dirty="0">
                <a:latin typeface="Times New Roman" panose="02020603050405020304" pitchFamily="18" charset="0"/>
              </a:rPr>
              <a:t>级误差（</a:t>
            </a:r>
            <a:r>
              <a:rPr lang="en-US" altLang="zh-CN" sz="1800" b="1" dirty="0">
                <a:latin typeface="Times New Roman" panose="02020603050405020304" pitchFamily="18" charset="0"/>
              </a:rPr>
              <a:t>±10%</a:t>
            </a:r>
            <a:r>
              <a:rPr lang="zh-CN" altLang="en-US" sz="1800" b="1" dirty="0">
                <a:latin typeface="Times New Roman" panose="02020603050405020304" pitchFamily="18" charset="0"/>
              </a:rPr>
              <a:t>），这样就能迅速读出阻值和误差了。精密电阻（误差为</a:t>
            </a:r>
            <a:r>
              <a:rPr lang="en-US" altLang="zh-CN" sz="1800" b="1" dirty="0" smtClean="0">
                <a:latin typeface="Times New Roman" panose="02020603050405020304" pitchFamily="18" charset="0"/>
              </a:rPr>
              <a:t>±1%</a:t>
            </a:r>
            <a:r>
              <a:rPr lang="zh-CN" altLang="en-US" sz="1800" b="1" dirty="0">
                <a:latin typeface="Times New Roman" panose="02020603050405020304" pitchFamily="18" charset="0"/>
              </a:rPr>
              <a:t>）用五条色环表示，可与上比较总结，记忆其规律。</a:t>
            </a:r>
          </a:p>
        </p:txBody>
      </p:sp>
      <p:sp>
        <p:nvSpPr>
          <p:cNvPr id="67599" name="Text Box 15"/>
          <p:cNvSpPr txBox="1">
            <a:spLocks noChangeArrowheads="1"/>
          </p:cNvSpPr>
          <p:nvPr/>
        </p:nvSpPr>
        <p:spPr bwMode="auto">
          <a:xfrm>
            <a:off x="2271713" y="3614738"/>
            <a:ext cx="4503737" cy="11969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棕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红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橙上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黄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5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绿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是蓝，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紫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灰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9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雪白，黑色是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须记牢。</a:t>
            </a:r>
          </a:p>
        </p:txBody>
      </p:sp>
      <p:sp>
        <p:nvSpPr>
          <p:cNvPr id="317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色环电阻值速读方法</a:t>
            </a:r>
          </a:p>
        </p:txBody>
      </p:sp>
      <p:sp>
        <p:nvSpPr>
          <p:cNvPr id="31754" name="文本框 1"/>
          <p:cNvSpPr txBox="1">
            <a:spLocks noChangeArrowheads="1"/>
          </p:cNvSpPr>
          <p:nvPr/>
        </p:nvSpPr>
        <p:spPr bwMode="auto">
          <a:xfrm>
            <a:off x="152400" y="4724400"/>
            <a:ext cx="2036763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31755" name="文本框 11"/>
          <p:cNvSpPr txBox="1">
            <a:spLocks noChangeArrowheads="1"/>
          </p:cNvSpPr>
          <p:nvPr/>
        </p:nvSpPr>
        <p:spPr bwMode="auto">
          <a:xfrm>
            <a:off x="193675" y="3355975"/>
            <a:ext cx="1995488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108" name="Group 476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901983170"/>
              </p:ext>
            </p:extLst>
          </p:nvPr>
        </p:nvGraphicFramePr>
        <p:xfrm>
          <a:off x="1425575" y="1268413"/>
          <a:ext cx="5943600" cy="5121270"/>
        </p:xfrm>
        <a:graphic>
          <a:graphicData uri="http://schemas.openxmlformats.org/drawingml/2006/table">
            <a:tbl>
              <a:tblPr/>
              <a:tblGrid>
                <a:gridCol w="1385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色环环数</a:t>
                      </a:r>
                      <a:endParaRPr kumimoji="1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第一环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第二环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第三环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第四环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黑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棕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±1%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红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橙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绿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蓝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紫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灰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白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金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-1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±5%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银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  <a:r>
                        <a:rPr kumimoji="1" lang="en-US" altLang="zh-CN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-2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±10%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80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无色</a:t>
                      </a:r>
                      <a:endParaRPr kumimoji="1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±20%</a:t>
                      </a:r>
                      <a:endParaRPr kumimoji="1" lang="en-US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椭圆 1"/>
          <p:cNvSpPr/>
          <p:nvPr/>
        </p:nvSpPr>
        <p:spPr>
          <a:xfrm>
            <a:off x="4953000" y="5334000"/>
            <a:ext cx="1371600" cy="6858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zh-CN" altLang="en-US" kern="0" dirty="0" smtClean="0">
                <a:latin typeface="+mj-ea"/>
                <a:ea typeface="+mj-ea"/>
              </a:rPr>
              <a:t>颜色</a:t>
            </a:r>
            <a:r>
              <a:rPr lang="zh-CN" altLang="en-US" kern="0" dirty="0">
                <a:latin typeface="+mj-ea"/>
                <a:ea typeface="+mj-ea"/>
              </a:rPr>
              <a:t>与所代表的数字对应</a:t>
            </a:r>
            <a:r>
              <a:rPr lang="zh-CN" altLang="en-US" kern="0" dirty="0" smtClean="0">
                <a:latin typeface="+mj-ea"/>
                <a:ea typeface="+mj-ea"/>
              </a:rPr>
              <a:t>关系</a:t>
            </a:r>
            <a:r>
              <a:rPr lang="en-US" altLang="zh-CN" kern="0" dirty="0" smtClean="0">
                <a:latin typeface="+mj-ea"/>
                <a:ea typeface="+mj-ea"/>
              </a:rPr>
              <a:t>(</a:t>
            </a:r>
            <a:r>
              <a:rPr lang="zh-CN" altLang="en-US" kern="0" dirty="0" smtClean="0">
                <a:latin typeface="+mj-ea"/>
                <a:ea typeface="+mj-ea"/>
              </a:rPr>
              <a:t>四色环</a:t>
            </a:r>
            <a:r>
              <a:rPr lang="en-US" altLang="zh-CN" kern="0" dirty="0" smtClean="0">
                <a:latin typeface="+mj-ea"/>
                <a:ea typeface="+mj-ea"/>
              </a:rPr>
              <a:t>)</a:t>
            </a:r>
            <a:r>
              <a:rPr lang="zh-CN" altLang="en-US" kern="0" dirty="0" smtClean="0">
                <a:latin typeface="+mj-ea"/>
                <a:ea typeface="+mj-ea"/>
              </a:rPr>
              <a:t> </a:t>
            </a:r>
            <a:endParaRPr lang="zh-CN" altLang="en-US" kern="0" dirty="0">
              <a:latin typeface="+mj-ea"/>
              <a:ea typeface="+mj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15" name="Group 635"/>
          <p:cNvGraphicFramePr>
            <a:graphicFrameLocks noGrp="1"/>
          </p:cNvGraphicFramePr>
          <p:nvPr>
            <p:ph idx="1"/>
          </p:nvPr>
        </p:nvGraphicFramePr>
        <p:xfrm>
          <a:off x="876300" y="1112838"/>
          <a:ext cx="7461250" cy="4673601"/>
        </p:xfrm>
        <a:graphic>
          <a:graphicData uri="http://schemas.openxmlformats.org/drawingml/2006/table">
            <a:tbl>
              <a:tblPr/>
              <a:tblGrid>
                <a:gridCol w="931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18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7350">
                <a:tc gridSpan="4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由色环写出阻值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由阻值写出色环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色  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阻值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色  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阻值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阻值</a:t>
                      </a: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色环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阻值</a:t>
                      </a: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kΩ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色环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6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棕黑黑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棕黑红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红黄黑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绿棕棕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黄红黑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棕黑红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红红红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棕绿棕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黄黄黄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黄黄棕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绿黄紫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绿紫黄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9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紫黄绿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橙黄金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654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3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绿橙黄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红白金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3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蓝橙黄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橙黄灰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8.2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735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黄绿橙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绿橙灰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3907" name="Text Box 633"/>
          <p:cNvSpPr txBox="1">
            <a:spLocks noChangeArrowheads="1"/>
          </p:cNvSpPr>
          <p:nvPr/>
        </p:nvSpPr>
        <p:spPr bwMode="auto">
          <a:xfrm>
            <a:off x="971550" y="5781675"/>
            <a:ext cx="7534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注：上表中，标识误差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级别（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误差环）未标出，均为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±10%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误差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。</a:t>
            </a:r>
            <a:endParaRPr lang="en-US" altLang="zh-CN" sz="1800" b="1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/>
              <a:t>两位有效数的电阻值，用前三个色环来代表其</a:t>
            </a:r>
            <a:r>
              <a:rPr lang="zh-CN" altLang="en-US" sz="1800" dirty="0" smtClean="0"/>
              <a:t>阻值</a:t>
            </a:r>
            <a:endParaRPr lang="en-US" altLang="zh-CN" sz="1800" dirty="0" smtClean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/>
              <a:t>三位有效数的电阻值，用前四个色环来代表其阻值</a:t>
            </a:r>
            <a:endParaRPr lang="zh-CN" altLang="en-US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908" name="标题 1"/>
          <p:cNvSpPr txBox="1">
            <a:spLocks/>
          </p:cNvSpPr>
          <p:nvPr/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Times New Roman" panose="02020603050405020304" pitchFamily="18" charset="0"/>
              </a:rPr>
              <a:t>电阻识别、测量技能训练表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6"/>
          <p:cNvSpPr txBox="1">
            <a:spLocks noChangeArrowheads="1"/>
          </p:cNvSpPr>
          <p:nvPr/>
        </p:nvSpPr>
        <p:spPr bwMode="auto">
          <a:xfrm>
            <a:off x="582613" y="1249363"/>
            <a:ext cx="8201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    </a:t>
            </a:r>
            <a:r>
              <a:rPr lang="zh-CN" altLang="en-US" sz="1800">
                <a:latin typeface="Times New Roman" panose="02020603050405020304" pitchFamily="18" charset="0"/>
              </a:rPr>
              <a:t>电阻的标称阻值是指电阻器表面所标的阻值，是按照国家规定的阻值系列标注的。见表所示。</a:t>
            </a:r>
          </a:p>
        </p:txBody>
      </p:sp>
      <p:graphicFrame>
        <p:nvGraphicFramePr>
          <p:cNvPr id="75929" name="Group 153"/>
          <p:cNvGraphicFramePr>
            <a:graphicFrameLocks noGrp="1"/>
          </p:cNvGraphicFramePr>
          <p:nvPr>
            <p:ph/>
          </p:nvPr>
        </p:nvGraphicFramePr>
        <p:xfrm>
          <a:off x="457200" y="1933575"/>
          <a:ext cx="8201025" cy="1814513"/>
        </p:xfrm>
        <a:graphic>
          <a:graphicData uri="http://schemas.openxmlformats.org/drawingml/2006/table">
            <a:tbl>
              <a:tblPr/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014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华文新魏" panose="02010800040101010101" pitchFamily="2" charset="-122"/>
                        </a:rPr>
                        <a:t>阻值系列</a:t>
                      </a:r>
                      <a:endParaRPr kumimoji="1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华文新魏" panose="02010800040101010101" pitchFamily="2" charset="-122"/>
                        </a:rPr>
                        <a:t>允许误差</a:t>
                      </a:r>
                      <a:endParaRPr kumimoji="1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华文新魏" panose="02010800040101010101" pitchFamily="2" charset="-122"/>
                        </a:rPr>
                        <a:t>偏差等级</a:t>
                      </a:r>
                      <a:endParaRPr kumimoji="1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新魏" panose="02010800040101010101" pitchFamily="2" charset="-122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</a:rPr>
                        <a:t>电阻标称值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57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E24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±5%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1.0  1.1  1.2  1.3  1.5  1.6  1.8  2.0  2.2  2.4  2.7  3.0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3.3  3.6  3.9  4.3  4.7  5.1  5.6  6.2  6.8  7.5  8.2  9.1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014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E12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±10%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Ⅱ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1.0  1.2  1.5  1.8  2.2  2.7  3.3  3.9  4.7  5.6  6.8  8.2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427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E6</a:t>
                      </a:r>
                      <a:endParaRPr kumimoji="1" lang="en-US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±20%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Ⅲ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1.0   1.5   2.2   3.3   3.9  4.7   5.6   6.8   8.2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846" name="Text Box 154"/>
          <p:cNvSpPr txBox="1">
            <a:spLocks noChangeArrowheads="1"/>
          </p:cNvSpPr>
          <p:nvPr/>
        </p:nvSpPr>
        <p:spPr bwMode="auto">
          <a:xfrm>
            <a:off x="438150" y="3905250"/>
            <a:ext cx="82296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        </a:t>
            </a:r>
            <a:r>
              <a:rPr lang="zh-CN" altLang="en-US" sz="1800">
                <a:latin typeface="Times New Roman" panose="02020603050405020304" pitchFamily="18" charset="0"/>
              </a:rPr>
              <a:t>使用时，将表中的数值乘以</a:t>
            </a:r>
            <a:r>
              <a:rPr lang="en-US" altLang="zh-CN" sz="1800">
                <a:latin typeface="Times New Roman" panose="02020603050405020304" pitchFamily="18" charset="0"/>
              </a:rPr>
              <a:t>10</a:t>
            </a:r>
            <a:r>
              <a:rPr lang="zh-CN" altLang="en-US" sz="1800">
                <a:latin typeface="Times New Roman" panose="02020603050405020304" pitchFamily="18" charset="0"/>
              </a:rPr>
              <a:t>、</a:t>
            </a:r>
            <a:r>
              <a:rPr lang="en-US" altLang="zh-CN" sz="1800">
                <a:latin typeface="Times New Roman" panose="02020603050405020304" pitchFamily="18" charset="0"/>
              </a:rPr>
              <a:t>100</a:t>
            </a:r>
            <a:r>
              <a:rPr lang="zh-CN" altLang="en-US" sz="1800">
                <a:latin typeface="Times New Roman" panose="02020603050405020304" pitchFamily="18" charset="0"/>
              </a:rPr>
              <a:t>、</a:t>
            </a:r>
            <a:r>
              <a:rPr lang="en-US" altLang="zh-CN" sz="1800">
                <a:latin typeface="Times New Roman" panose="02020603050405020304" pitchFamily="18" charset="0"/>
              </a:rPr>
              <a:t>1000</a:t>
            </a:r>
            <a:r>
              <a:rPr lang="zh-CN" altLang="en-US" sz="1800">
                <a:latin typeface="Times New Roman" panose="02020603050405020304" pitchFamily="18" charset="0"/>
              </a:rPr>
              <a:t>、</a:t>
            </a:r>
            <a:r>
              <a:rPr lang="en-US" altLang="zh-CN" sz="1800">
                <a:latin typeface="Times New Roman" panose="02020603050405020304" pitchFamily="18" charset="0"/>
              </a:rPr>
              <a:t>……</a:t>
            </a:r>
            <a:r>
              <a:rPr lang="zh-CN" altLang="en-US" sz="1800"/>
              <a:t>，一直到</a:t>
            </a:r>
            <a:r>
              <a:rPr lang="en-US" altLang="zh-CN" sz="1800"/>
              <a:t>10n</a:t>
            </a:r>
            <a:r>
              <a:rPr lang="en-US" altLang="zh-CN" sz="1800">
                <a:latin typeface="Times New Roman" panose="02020603050405020304" pitchFamily="18" charset="0"/>
              </a:rPr>
              <a:t>(n</a:t>
            </a:r>
            <a:r>
              <a:rPr lang="zh-CN" altLang="en-US" sz="1800">
                <a:latin typeface="Times New Roman" panose="02020603050405020304" pitchFamily="18" charset="0"/>
              </a:rPr>
              <a:t>为整数</a:t>
            </a:r>
            <a:r>
              <a:rPr lang="en-US" altLang="zh-CN" sz="1800">
                <a:latin typeface="Times New Roman" panose="02020603050405020304" pitchFamily="18" charset="0"/>
              </a:rPr>
              <a:t>)</a:t>
            </a:r>
            <a:r>
              <a:rPr lang="zh-CN" altLang="en-US" sz="1800">
                <a:latin typeface="Times New Roman" panose="02020603050405020304" pitchFamily="18" charset="0"/>
              </a:rPr>
              <a:t>就可成为这一阻值系列。如</a:t>
            </a:r>
            <a:r>
              <a:rPr lang="en-US" altLang="zh-CN" sz="1800">
                <a:latin typeface="Times New Roman" panose="02020603050405020304" pitchFamily="18" charset="0"/>
              </a:rPr>
              <a:t>E24</a:t>
            </a:r>
            <a:r>
              <a:rPr lang="zh-CN" altLang="en-US" sz="1800">
                <a:latin typeface="Times New Roman" panose="02020603050405020304" pitchFamily="18" charset="0"/>
              </a:rPr>
              <a:t>系列中的</a:t>
            </a:r>
            <a:r>
              <a:rPr lang="en-US" altLang="zh-CN" sz="1800">
                <a:latin typeface="Times New Roman" panose="02020603050405020304" pitchFamily="18" charset="0"/>
              </a:rPr>
              <a:t>1.5</a:t>
            </a:r>
            <a:r>
              <a:rPr lang="zh-CN" altLang="en-US" sz="1800">
                <a:latin typeface="Times New Roman" panose="02020603050405020304" pitchFamily="18" charset="0"/>
              </a:rPr>
              <a:t>就有</a:t>
            </a:r>
            <a:r>
              <a:rPr lang="en-US" altLang="zh-CN" sz="1800">
                <a:latin typeface="Times New Roman" panose="02020603050405020304" pitchFamily="18" charset="0"/>
              </a:rPr>
              <a:t>1.5</a:t>
            </a:r>
            <a:r>
              <a:rPr lang="el-GR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zh-CN" altLang="en-US" sz="1800">
                <a:latin typeface="Times New Roman" panose="02020603050405020304" pitchFamily="18" charset="0"/>
              </a:rPr>
              <a:t>、</a:t>
            </a:r>
            <a:r>
              <a:rPr lang="en-US" altLang="zh-CN" sz="1800">
                <a:latin typeface="Times New Roman" panose="02020603050405020304" pitchFamily="18" charset="0"/>
              </a:rPr>
              <a:t>15 </a:t>
            </a:r>
            <a:r>
              <a:rPr lang="el-GR" altLang="zh-CN" sz="1800">
                <a:latin typeface="Times New Roman" panose="02020603050405020304" pitchFamily="18" charset="0"/>
              </a:rPr>
              <a:t>Ω</a:t>
            </a:r>
            <a:r>
              <a:rPr lang="en-US" altLang="zh-CN" sz="1800">
                <a:latin typeface="Times New Roman" panose="02020603050405020304" pitchFamily="18" charset="0"/>
              </a:rPr>
              <a:t> </a:t>
            </a:r>
            <a:r>
              <a:rPr lang="zh-CN" altLang="en-US" sz="1800">
                <a:latin typeface="Times New Roman" panose="02020603050405020304" pitchFamily="18" charset="0"/>
              </a:rPr>
              <a:t>、</a:t>
            </a:r>
            <a:r>
              <a:rPr lang="en-US" altLang="zh-CN" sz="1800">
                <a:latin typeface="Times New Roman" panose="02020603050405020304" pitchFamily="18" charset="0"/>
              </a:rPr>
              <a:t>150 </a:t>
            </a:r>
            <a:r>
              <a:rPr lang="el-GR" altLang="zh-CN" sz="1800">
                <a:latin typeface="Times New Roman" panose="02020603050405020304" pitchFamily="18" charset="0"/>
              </a:rPr>
              <a:t>Ω</a:t>
            </a:r>
            <a:r>
              <a:rPr lang="en-US" altLang="zh-CN" sz="1800">
                <a:latin typeface="Times New Roman" panose="02020603050405020304" pitchFamily="18" charset="0"/>
              </a:rPr>
              <a:t> </a:t>
            </a:r>
            <a:r>
              <a:rPr lang="zh-CN" altLang="en-US" sz="1800">
                <a:latin typeface="Times New Roman" panose="02020603050405020304" pitchFamily="18" charset="0"/>
              </a:rPr>
              <a:t>、</a:t>
            </a:r>
            <a:r>
              <a:rPr lang="en-US" altLang="zh-CN" sz="1800">
                <a:latin typeface="Times New Roman" panose="02020603050405020304" pitchFamily="18" charset="0"/>
              </a:rPr>
              <a:t>1.5k </a:t>
            </a:r>
            <a:r>
              <a:rPr lang="el-GR" altLang="zh-CN" sz="1800">
                <a:latin typeface="Times New Roman" panose="02020603050405020304" pitchFamily="18" charset="0"/>
              </a:rPr>
              <a:t>Ω</a:t>
            </a:r>
            <a:r>
              <a:rPr lang="en-US" altLang="zh-CN" sz="1800">
                <a:latin typeface="Times New Roman" panose="02020603050405020304" pitchFamily="18" charset="0"/>
              </a:rPr>
              <a:t> </a:t>
            </a:r>
            <a:r>
              <a:rPr lang="zh-CN" altLang="en-US" sz="1800">
                <a:latin typeface="Times New Roman" panose="02020603050405020304" pitchFamily="18" charset="0"/>
              </a:rPr>
              <a:t>、</a:t>
            </a:r>
            <a:r>
              <a:rPr lang="en-US" altLang="zh-CN" sz="1800">
                <a:latin typeface="Times New Roman" panose="02020603050405020304" pitchFamily="18" charset="0"/>
              </a:rPr>
              <a:t>150k </a:t>
            </a:r>
            <a:r>
              <a:rPr lang="el-GR" altLang="zh-CN" sz="1800">
                <a:latin typeface="Times New Roman" panose="02020603050405020304" pitchFamily="18" charset="0"/>
              </a:rPr>
              <a:t>Ω</a:t>
            </a:r>
            <a:r>
              <a:rPr lang="zh-CN" altLang="en-US" sz="1800">
                <a:latin typeface="Times New Roman" panose="02020603050405020304" pitchFamily="18" charset="0"/>
              </a:rPr>
              <a:t>等。</a:t>
            </a:r>
          </a:p>
        </p:txBody>
      </p:sp>
      <p:sp>
        <p:nvSpPr>
          <p:cNvPr id="34847" name="Rectangle 178"/>
          <p:cNvSpPr>
            <a:spLocks noChangeArrowheads="1"/>
          </p:cNvSpPr>
          <p:nvPr/>
        </p:nvSpPr>
        <p:spPr bwMode="auto">
          <a:xfrm>
            <a:off x="4076700" y="4667250"/>
            <a:ext cx="904875" cy="3968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Times New Roman" panose="02020603050405020304" pitchFamily="18" charset="0"/>
              </a:rPr>
              <a:t>100 </a:t>
            </a:r>
            <a:r>
              <a:rPr lang="el-GR" altLang="zh-CN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n-US" altLang="zh-C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48" name="Rectangle 179"/>
          <p:cNvSpPr>
            <a:spLocks noChangeArrowheads="1"/>
          </p:cNvSpPr>
          <p:nvPr/>
        </p:nvSpPr>
        <p:spPr bwMode="auto">
          <a:xfrm>
            <a:off x="3676650" y="5105400"/>
            <a:ext cx="1657350" cy="3968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Times New Roman" panose="02020603050405020304" pitchFamily="18" charset="0"/>
              </a:rPr>
              <a:t>100 ±10% </a:t>
            </a:r>
            <a:r>
              <a:rPr lang="el-GR" altLang="zh-CN" sz="1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n-US" altLang="zh-C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49" name="Rectangle 180"/>
          <p:cNvSpPr>
            <a:spLocks noChangeArrowheads="1"/>
          </p:cNvSpPr>
          <p:nvPr/>
        </p:nvSpPr>
        <p:spPr bwMode="auto">
          <a:xfrm>
            <a:off x="3657600" y="5648325"/>
            <a:ext cx="1724025" cy="3968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Times New Roman" panose="02020603050405020304" pitchFamily="18" charset="0"/>
              </a:rPr>
              <a:t>90     100    110</a:t>
            </a:r>
            <a:endParaRPr lang="en-US" altLang="zh-C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50" name="Rectangle 181"/>
          <p:cNvSpPr>
            <a:spLocks noChangeArrowheads="1"/>
          </p:cNvSpPr>
          <p:nvPr/>
        </p:nvSpPr>
        <p:spPr bwMode="auto">
          <a:xfrm>
            <a:off x="4819650" y="6108700"/>
            <a:ext cx="1876425" cy="3968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Times New Roman" panose="02020603050405020304" pitchFamily="18" charset="0"/>
              </a:rPr>
              <a:t>108     120    132</a:t>
            </a:r>
            <a:endParaRPr lang="en-US" altLang="zh-C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51" name="Rectangle 182"/>
          <p:cNvSpPr>
            <a:spLocks noChangeArrowheads="1"/>
          </p:cNvSpPr>
          <p:nvPr/>
        </p:nvSpPr>
        <p:spPr bwMode="auto">
          <a:xfrm>
            <a:off x="2457450" y="6115050"/>
            <a:ext cx="1809750" cy="39687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Times New Roman" panose="02020603050405020304" pitchFamily="18" charset="0"/>
              </a:rPr>
              <a:t>73.8    82    90.2</a:t>
            </a:r>
            <a:endParaRPr lang="en-US" altLang="zh-C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52" name="Rectangle 183"/>
          <p:cNvSpPr>
            <a:spLocks noChangeArrowheads="1"/>
          </p:cNvSpPr>
          <p:nvPr/>
        </p:nvSpPr>
        <p:spPr bwMode="auto">
          <a:xfrm>
            <a:off x="5448300" y="5838825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latin typeface="+mj-ea"/>
                <a:ea typeface="+mj-ea"/>
              </a:rPr>
              <a:t>电阻的标称阻值</a:t>
            </a:r>
          </a:p>
          <a:p>
            <a:pPr>
              <a:defRPr/>
            </a:pPr>
            <a:endParaRPr lang="zh-CN" altLang="en-US" kern="0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450850" y="1293813"/>
            <a:ext cx="3162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宋体" panose="02010600030101010101" pitchFamily="2" charset="-122"/>
              </a:rPr>
              <a:t>电阻器的测量方法：</a:t>
            </a:r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871538" y="1768475"/>
            <a:ext cx="58848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 smtClean="0">
                <a:solidFill>
                  <a:srgbClr val="008000"/>
                </a:solidFill>
                <a:latin typeface="宋体" panose="02010600030101010101" pitchFamily="2" charset="-122"/>
              </a:rPr>
              <a:t>电阻</a:t>
            </a:r>
            <a:r>
              <a:rPr lang="zh-CN" altLang="en-US" sz="1800" b="1" dirty="0">
                <a:solidFill>
                  <a:srgbClr val="008000"/>
                </a:solidFill>
                <a:latin typeface="宋体" panose="02010600030101010101" pitchFamily="2" charset="-122"/>
              </a:rPr>
              <a:t>电桥法     根据欧姆定理计算 </a:t>
            </a:r>
            <a:r>
              <a:rPr lang="en-US" altLang="zh-CN" sz="1800" b="1" dirty="0">
                <a:solidFill>
                  <a:srgbClr val="008000"/>
                </a:solidFill>
                <a:latin typeface="宋体" panose="02010600030101010101" pitchFamily="2" charset="-122"/>
              </a:rPr>
              <a:t>( </a:t>
            </a:r>
            <a:r>
              <a:rPr lang="en-US" altLang="zh-CN" sz="1800" b="1" i="1" dirty="0">
                <a:solidFill>
                  <a:srgbClr val="008000"/>
                </a:solidFill>
                <a:latin typeface="Times New Roman" panose="02020603050405020304" pitchFamily="18" charset="0"/>
              </a:rPr>
              <a:t>R </a:t>
            </a:r>
            <a:r>
              <a:rPr lang="en-US" altLang="zh-CN" sz="1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1800" b="1" i="1" dirty="0">
                <a:solidFill>
                  <a:srgbClr val="008000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sz="1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1800" b="1" i="1" dirty="0">
                <a:solidFill>
                  <a:srgbClr val="008000"/>
                </a:solidFill>
                <a:latin typeface="Times New Roman" panose="02020603050405020304" pitchFamily="18" charset="0"/>
              </a:rPr>
              <a:t>I </a:t>
            </a:r>
            <a:r>
              <a:rPr lang="en-US" altLang="zh-CN" sz="1800" b="1" dirty="0" smtClean="0">
                <a:solidFill>
                  <a:srgbClr val="008000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None/>
            </a:pPr>
            <a:r>
              <a:rPr lang="zh-CN" altLang="en-US" sz="1800" b="1" dirty="0">
                <a:solidFill>
                  <a:srgbClr val="008000"/>
                </a:solidFill>
                <a:latin typeface="宋体" panose="02010600030101010101" pitchFamily="2" charset="-122"/>
              </a:rPr>
              <a:t>欧姆表测量     万用表欧姆挡</a:t>
            </a:r>
            <a:r>
              <a:rPr lang="zh-CN" altLang="en-US" sz="1800" b="1" dirty="0" smtClean="0">
                <a:solidFill>
                  <a:srgbClr val="008000"/>
                </a:solidFill>
                <a:latin typeface="宋体" panose="02010600030101010101" pitchFamily="2" charset="-122"/>
              </a:rPr>
              <a:t>测量</a:t>
            </a:r>
            <a:endParaRPr lang="en-US" altLang="zh-CN" sz="18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23850" y="2582863"/>
            <a:ext cx="31369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CC3300"/>
                </a:solidFill>
                <a:latin typeface="宋体" panose="02010600030101010101" pitchFamily="2" charset="-122"/>
              </a:rPr>
              <a:t>万用表欧姆挡测量：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400050" y="2995613"/>
            <a:ext cx="5154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D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第一步：将波段开关置于</a:t>
            </a:r>
            <a:r>
              <a:rPr lang="zh-CN" altLang="en-US" sz="1800" b="1">
                <a:solidFill>
                  <a:srgbClr val="CC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欧姆挡</a:t>
            </a:r>
            <a:r>
              <a:rPr lang="zh-CN" altLang="en-US" sz="1800" b="1">
                <a:latin typeface="宋体" panose="02010600030101010101" pitchFamily="2" charset="-122"/>
              </a:rPr>
              <a:t>适当量程</a:t>
            </a:r>
            <a:endParaRPr lang="zh-CN" altLang="en-US" sz="1800" b="1">
              <a:solidFill>
                <a:srgbClr val="CC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45" name="Rectangle 33"/>
          <p:cNvSpPr>
            <a:spLocks noChangeArrowheads="1"/>
          </p:cNvSpPr>
          <p:nvPr/>
        </p:nvSpPr>
        <p:spPr bwMode="auto">
          <a:xfrm>
            <a:off x="400050" y="3443288"/>
            <a:ext cx="3714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第二步：将表笔短接后</a:t>
            </a:r>
            <a:r>
              <a:rPr lang="zh-CN" altLang="en-US" sz="1800" b="1">
                <a:solidFill>
                  <a:srgbClr val="CC3300"/>
                </a:solidFill>
                <a:latin typeface="Times New Roman" panose="02020603050405020304" pitchFamily="18" charset="0"/>
              </a:rPr>
              <a:t>调零</a:t>
            </a:r>
          </a:p>
        </p:txBody>
      </p:sp>
      <p:sp>
        <p:nvSpPr>
          <p:cNvPr id="13383" name="Rectangle 71"/>
          <p:cNvSpPr>
            <a:spLocks noChangeArrowheads="1"/>
          </p:cNvSpPr>
          <p:nvPr/>
        </p:nvSpPr>
        <p:spPr bwMode="auto">
          <a:xfrm>
            <a:off x="400050" y="3889375"/>
            <a:ext cx="224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latin typeface="Times New Roman" panose="02020603050405020304" pitchFamily="18" charset="0"/>
              </a:rPr>
              <a:t>第三步：</a:t>
            </a:r>
            <a:r>
              <a:rPr lang="zh-CN" altLang="en-US" sz="1800" b="1">
                <a:solidFill>
                  <a:srgbClr val="CC3300"/>
                </a:solidFill>
                <a:latin typeface="Times New Roman" panose="02020603050405020304" pitchFamily="18" charset="0"/>
              </a:rPr>
              <a:t>测量</a:t>
            </a:r>
          </a:p>
        </p:txBody>
      </p:sp>
      <p:grpSp>
        <p:nvGrpSpPr>
          <p:cNvPr id="13388" name="Group 76"/>
          <p:cNvGrpSpPr>
            <a:grpSpLocks/>
          </p:cNvGrpSpPr>
          <p:nvPr/>
        </p:nvGrpSpPr>
        <p:grpSpPr bwMode="auto">
          <a:xfrm>
            <a:off x="5149850" y="2987675"/>
            <a:ext cx="3429000" cy="2819400"/>
            <a:chOff x="2904" y="2124"/>
            <a:chExt cx="2160" cy="1776"/>
          </a:xfrm>
        </p:grpSpPr>
        <p:grpSp>
          <p:nvGrpSpPr>
            <p:cNvPr id="35876" name="Group 9"/>
            <p:cNvGrpSpPr>
              <a:grpSpLocks/>
            </p:cNvGrpSpPr>
            <p:nvPr/>
          </p:nvGrpSpPr>
          <p:grpSpPr bwMode="auto">
            <a:xfrm>
              <a:off x="2904" y="2124"/>
              <a:ext cx="2160" cy="1776"/>
              <a:chOff x="528" y="1728"/>
              <a:chExt cx="2160" cy="1776"/>
            </a:xfrm>
          </p:grpSpPr>
          <p:sp>
            <p:nvSpPr>
              <p:cNvPr id="35880" name="AutoShape 10"/>
              <p:cNvSpPr>
                <a:spLocks noChangeArrowheads="1"/>
              </p:cNvSpPr>
              <p:nvPr/>
            </p:nvSpPr>
            <p:spPr bwMode="auto">
              <a:xfrm>
                <a:off x="576" y="2640"/>
                <a:ext cx="384" cy="4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5881" name="AutoShape 11"/>
              <p:cNvSpPr>
                <a:spLocks noChangeArrowheads="1"/>
              </p:cNvSpPr>
              <p:nvPr/>
            </p:nvSpPr>
            <p:spPr bwMode="auto">
              <a:xfrm>
                <a:off x="1776" y="1728"/>
                <a:ext cx="912" cy="1056"/>
              </a:xfrm>
              <a:prstGeom prst="roundRect">
                <a:avLst>
                  <a:gd name="adj" fmla="val 16667"/>
                </a:avLst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5882" name="Rectangle 12"/>
              <p:cNvSpPr>
                <a:spLocks noChangeArrowheads="1"/>
              </p:cNvSpPr>
              <p:nvPr/>
            </p:nvSpPr>
            <p:spPr bwMode="auto">
              <a:xfrm>
                <a:off x="1920" y="1872"/>
                <a:ext cx="624" cy="3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5883" name="Arc 13"/>
              <p:cNvSpPr>
                <a:spLocks/>
              </p:cNvSpPr>
              <p:nvPr/>
            </p:nvSpPr>
            <p:spPr bwMode="auto">
              <a:xfrm rot="-2395970">
                <a:off x="2064" y="1872"/>
                <a:ext cx="423" cy="432"/>
              </a:xfrm>
              <a:custGeom>
                <a:avLst/>
                <a:gdLst>
                  <a:gd name="T0" fmla="*/ 0 w 21155"/>
                  <a:gd name="T1" fmla="*/ 0 h 21600"/>
                  <a:gd name="T2" fmla="*/ 0 w 21155"/>
                  <a:gd name="T3" fmla="*/ 0 h 21600"/>
                  <a:gd name="T4" fmla="*/ 0 w 21155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55" h="21600" fill="none" extrusionOk="0">
                    <a:moveTo>
                      <a:pt x="0" y="0"/>
                    </a:moveTo>
                    <a:cubicBezTo>
                      <a:pt x="10248" y="0"/>
                      <a:pt x="19085" y="7201"/>
                      <a:pt x="21154" y="17238"/>
                    </a:cubicBezTo>
                  </a:path>
                  <a:path w="21155" h="21600" stroke="0" extrusionOk="0">
                    <a:moveTo>
                      <a:pt x="0" y="0"/>
                    </a:moveTo>
                    <a:cubicBezTo>
                      <a:pt x="10248" y="0"/>
                      <a:pt x="19085" y="7201"/>
                      <a:pt x="21154" y="17238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84" name="Oval 14"/>
              <p:cNvSpPr>
                <a:spLocks noChangeArrowheads="1"/>
              </p:cNvSpPr>
              <p:nvPr/>
            </p:nvSpPr>
            <p:spPr bwMode="auto">
              <a:xfrm>
                <a:off x="2160" y="2352"/>
                <a:ext cx="192" cy="192"/>
              </a:xfrm>
              <a:prstGeom prst="ellipse">
                <a:avLst/>
              </a:prstGeom>
              <a:solidFill>
                <a:srgbClr val="5F5F5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5885" name="Oval 15"/>
              <p:cNvSpPr>
                <a:spLocks noChangeArrowheads="1"/>
              </p:cNvSpPr>
              <p:nvPr/>
            </p:nvSpPr>
            <p:spPr bwMode="auto">
              <a:xfrm>
                <a:off x="2304" y="2592"/>
                <a:ext cx="96" cy="96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5886" name="Oval 16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5887" name="AutoShape 17"/>
              <p:cNvSpPr>
                <a:spLocks noChangeArrowheads="1"/>
              </p:cNvSpPr>
              <p:nvPr/>
            </p:nvSpPr>
            <p:spPr bwMode="auto">
              <a:xfrm>
                <a:off x="2208" y="2352"/>
                <a:ext cx="96" cy="192"/>
              </a:xfrm>
              <a:prstGeom prst="triangle">
                <a:avLst>
                  <a:gd name="adj" fmla="val 55208"/>
                </a:avLst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35888" name="Text Box 18"/>
              <p:cNvSpPr txBox="1">
                <a:spLocks noChangeArrowheads="1"/>
              </p:cNvSpPr>
              <p:nvPr/>
            </p:nvSpPr>
            <p:spPr bwMode="auto">
              <a:xfrm>
                <a:off x="2208" y="2160"/>
                <a:ext cx="37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sym typeface="Symbol" panose="05050102010706020507" pitchFamily="18" charset="2"/>
                  </a:rPr>
                  <a:t>1k</a:t>
                </a:r>
                <a:endParaRPr lang="en-US" altLang="zh-CN" sz="1800" b="1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grpSp>
            <p:nvGrpSpPr>
              <p:cNvPr id="35889" name="Group 19"/>
              <p:cNvGrpSpPr>
                <a:grpSpLocks/>
              </p:cNvGrpSpPr>
              <p:nvPr/>
            </p:nvGrpSpPr>
            <p:grpSpPr bwMode="auto">
              <a:xfrm>
                <a:off x="1488" y="2688"/>
                <a:ext cx="864" cy="288"/>
                <a:chOff x="1200" y="2256"/>
                <a:chExt cx="432" cy="288"/>
              </a:xfrm>
            </p:grpSpPr>
            <p:sp>
              <p:nvSpPr>
                <p:cNvPr id="35901" name="Line 20"/>
                <p:cNvSpPr>
                  <a:spLocks noChangeShapeType="1"/>
                </p:cNvSpPr>
                <p:nvPr/>
              </p:nvSpPr>
              <p:spPr bwMode="auto">
                <a:xfrm>
                  <a:off x="1200" y="2544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02" name="Line 21"/>
                <p:cNvSpPr>
                  <a:spLocks noChangeShapeType="1"/>
                </p:cNvSpPr>
                <p:nvPr/>
              </p:nvSpPr>
              <p:spPr bwMode="auto">
                <a:xfrm>
                  <a:off x="1632" y="2256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5890" name="Line 22"/>
              <p:cNvSpPr>
                <a:spLocks noChangeShapeType="1"/>
              </p:cNvSpPr>
              <p:nvPr/>
            </p:nvSpPr>
            <p:spPr bwMode="auto">
              <a:xfrm>
                <a:off x="1200" y="3456"/>
                <a:ext cx="13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91" name="AutoShape 23"/>
              <p:cNvSpPr>
                <a:spLocks noChangeArrowheads="1"/>
              </p:cNvSpPr>
              <p:nvPr/>
            </p:nvSpPr>
            <p:spPr bwMode="auto">
              <a:xfrm>
                <a:off x="528" y="3432"/>
                <a:ext cx="384" cy="41"/>
              </a:xfrm>
              <a:prstGeom prst="roundRect">
                <a:avLst>
                  <a:gd name="adj" fmla="val 16667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5892" name="Rectangle 24"/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480" cy="96"/>
              </a:xfrm>
              <a:prstGeom prst="rect">
                <a:avLst/>
              </a:prstGeom>
              <a:solidFill>
                <a:srgbClr val="FF0066"/>
              </a:solidFill>
              <a:ln w="9525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5893" name="Rectangle 25"/>
              <p:cNvSpPr>
                <a:spLocks noChangeArrowheads="1"/>
              </p:cNvSpPr>
              <p:nvPr/>
            </p:nvSpPr>
            <p:spPr bwMode="auto">
              <a:xfrm>
                <a:off x="816" y="3408"/>
                <a:ext cx="480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5894" name="Line 26"/>
              <p:cNvSpPr>
                <a:spLocks noChangeShapeType="1"/>
              </p:cNvSpPr>
              <p:nvPr/>
            </p:nvSpPr>
            <p:spPr bwMode="auto">
              <a:xfrm flipH="1">
                <a:off x="2544" y="2688"/>
                <a:ext cx="0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5895" name="Group 27"/>
              <p:cNvGrpSpPr>
                <a:grpSpLocks/>
              </p:cNvGrpSpPr>
              <p:nvPr/>
            </p:nvGrpSpPr>
            <p:grpSpPr bwMode="auto">
              <a:xfrm flipV="1">
                <a:off x="1104" y="2640"/>
                <a:ext cx="384" cy="336"/>
                <a:chOff x="1200" y="2256"/>
                <a:chExt cx="432" cy="288"/>
              </a:xfrm>
            </p:grpSpPr>
            <p:sp>
              <p:nvSpPr>
                <p:cNvPr id="35899" name="Line 28"/>
                <p:cNvSpPr>
                  <a:spLocks noChangeShapeType="1"/>
                </p:cNvSpPr>
                <p:nvPr/>
              </p:nvSpPr>
              <p:spPr bwMode="auto">
                <a:xfrm>
                  <a:off x="1200" y="2544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00" name="Line 29"/>
                <p:cNvSpPr>
                  <a:spLocks noChangeShapeType="1"/>
                </p:cNvSpPr>
                <p:nvPr/>
              </p:nvSpPr>
              <p:spPr bwMode="auto">
                <a:xfrm>
                  <a:off x="1632" y="2256"/>
                  <a:ext cx="0" cy="288"/>
                </a:xfrm>
                <a:prstGeom prst="line">
                  <a:avLst/>
                </a:prstGeom>
                <a:noFill/>
                <a:ln w="381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5896" name="Text Box 30"/>
              <p:cNvSpPr txBox="1">
                <a:spLocks noChangeArrowheads="1"/>
              </p:cNvSpPr>
              <p:nvPr/>
            </p:nvSpPr>
            <p:spPr bwMode="auto">
              <a:xfrm>
                <a:off x="1872" y="1920"/>
                <a:ext cx="27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800" b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</a:t>
                </a:r>
                <a:endParaRPr lang="en-US" altLang="zh-CN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97" name="Text Box 31"/>
              <p:cNvSpPr txBox="1">
                <a:spLocks noChangeArrowheads="1"/>
              </p:cNvSpPr>
              <p:nvPr/>
            </p:nvSpPr>
            <p:spPr bwMode="auto">
              <a:xfrm>
                <a:off x="2352" y="196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b="1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35898" name="Line 32"/>
              <p:cNvSpPr>
                <a:spLocks noChangeShapeType="1"/>
              </p:cNvSpPr>
              <p:nvPr/>
            </p:nvSpPr>
            <p:spPr bwMode="auto">
              <a:xfrm>
                <a:off x="1968" y="2016"/>
                <a:ext cx="288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5877" name="Line 47"/>
            <p:cNvSpPr>
              <a:spLocks noChangeShapeType="1"/>
            </p:cNvSpPr>
            <p:nvPr/>
          </p:nvSpPr>
          <p:spPr bwMode="auto">
            <a:xfrm>
              <a:off x="3600" y="3840"/>
              <a:ext cx="13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8" name="Oval 61"/>
            <p:cNvSpPr>
              <a:spLocks noChangeArrowheads="1"/>
            </p:cNvSpPr>
            <p:nvPr/>
          </p:nvSpPr>
          <p:spPr bwMode="auto">
            <a:xfrm>
              <a:off x="4296" y="2820"/>
              <a:ext cx="136" cy="1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5879" name="Text Box 74"/>
            <p:cNvSpPr txBox="1">
              <a:spLocks noChangeArrowheads="1"/>
            </p:cNvSpPr>
            <p:nvPr/>
          </p:nvSpPr>
          <p:spPr bwMode="auto">
            <a:xfrm>
              <a:off x="4166" y="2930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Times New Roman" panose="02020603050405020304" pitchFamily="18" charset="0"/>
                </a:rPr>
                <a:t>调零</a:t>
              </a:r>
            </a:p>
          </p:txBody>
        </p:sp>
      </p:grpSp>
      <p:sp>
        <p:nvSpPr>
          <p:cNvPr id="13387" name="Text Box 75"/>
          <p:cNvSpPr txBox="1">
            <a:spLocks noChangeArrowheads="1"/>
          </p:cNvSpPr>
          <p:nvPr/>
        </p:nvSpPr>
        <p:spPr bwMode="auto">
          <a:xfrm>
            <a:off x="825500" y="4802188"/>
            <a:ext cx="2813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CC3300"/>
                </a:solidFill>
                <a:latin typeface="Times New Roman" panose="02020603050405020304" pitchFamily="18" charset="0"/>
              </a:rPr>
              <a:t>正确的测量方法</a:t>
            </a:r>
          </a:p>
        </p:txBody>
      </p:sp>
      <p:grpSp>
        <p:nvGrpSpPr>
          <p:cNvPr id="13416" name="Group 104"/>
          <p:cNvGrpSpPr>
            <a:grpSpLocks/>
          </p:cNvGrpSpPr>
          <p:nvPr/>
        </p:nvGrpSpPr>
        <p:grpSpPr bwMode="auto">
          <a:xfrm>
            <a:off x="5181600" y="4168775"/>
            <a:ext cx="157163" cy="1752600"/>
            <a:chOff x="3264" y="2626"/>
            <a:chExt cx="99" cy="1104"/>
          </a:xfrm>
        </p:grpSpPr>
        <p:sp>
          <p:nvSpPr>
            <p:cNvPr id="35871" name="Line 78"/>
            <p:cNvSpPr>
              <a:spLocks noChangeShapeType="1"/>
            </p:cNvSpPr>
            <p:nvPr/>
          </p:nvSpPr>
          <p:spPr bwMode="auto">
            <a:xfrm rot="5400000" flipV="1">
              <a:off x="2761" y="3178"/>
              <a:ext cx="1104" cy="0"/>
            </a:xfrm>
            <a:prstGeom prst="line">
              <a:avLst/>
            </a:prstGeom>
            <a:noFill/>
            <a:ln w="571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2" name="AutoShape 79"/>
            <p:cNvSpPr>
              <a:spLocks noChangeArrowheads="1"/>
            </p:cNvSpPr>
            <p:nvPr/>
          </p:nvSpPr>
          <p:spPr bwMode="auto">
            <a:xfrm rot="5400000" flipV="1">
              <a:off x="3084" y="3110"/>
              <a:ext cx="456" cy="96"/>
            </a:xfrm>
            <a:prstGeom prst="roundRect">
              <a:avLst>
                <a:gd name="adj" fmla="val 16667"/>
              </a:avLst>
            </a:prstGeom>
            <a:solidFill>
              <a:srgbClr val="7BE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5873" name="Rectangle 80"/>
            <p:cNvSpPr>
              <a:spLocks noChangeArrowheads="1"/>
            </p:cNvSpPr>
            <p:nvPr/>
          </p:nvSpPr>
          <p:spPr bwMode="auto">
            <a:xfrm rot="5400000" flipV="1">
              <a:off x="3297" y="3247"/>
              <a:ext cx="35" cy="9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5874" name="Rectangle 81"/>
            <p:cNvSpPr>
              <a:spLocks noChangeArrowheads="1"/>
            </p:cNvSpPr>
            <p:nvPr/>
          </p:nvSpPr>
          <p:spPr bwMode="auto">
            <a:xfrm rot="5400000" flipV="1">
              <a:off x="3297" y="3183"/>
              <a:ext cx="34" cy="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5875" name="Rectangle 82"/>
            <p:cNvSpPr>
              <a:spLocks noChangeArrowheads="1"/>
            </p:cNvSpPr>
            <p:nvPr/>
          </p:nvSpPr>
          <p:spPr bwMode="auto">
            <a:xfrm rot="5400000" flipV="1">
              <a:off x="3295" y="3122"/>
              <a:ext cx="34" cy="9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13417" name="Group 105"/>
          <p:cNvGrpSpPr>
            <a:grpSpLocks/>
          </p:cNvGrpSpPr>
          <p:nvPr/>
        </p:nvGrpSpPr>
        <p:grpSpPr bwMode="auto">
          <a:xfrm>
            <a:off x="7239000" y="3206750"/>
            <a:ext cx="1098550" cy="685800"/>
            <a:chOff x="4560" y="2014"/>
            <a:chExt cx="692" cy="432"/>
          </a:xfrm>
        </p:grpSpPr>
        <p:sp>
          <p:nvSpPr>
            <p:cNvPr id="35866" name="Rectangle 84"/>
            <p:cNvSpPr>
              <a:spLocks noChangeArrowheads="1"/>
            </p:cNvSpPr>
            <p:nvPr/>
          </p:nvSpPr>
          <p:spPr bwMode="auto">
            <a:xfrm>
              <a:off x="4608" y="2014"/>
              <a:ext cx="62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5867" name="Arc 85"/>
            <p:cNvSpPr>
              <a:spLocks/>
            </p:cNvSpPr>
            <p:nvPr/>
          </p:nvSpPr>
          <p:spPr bwMode="auto">
            <a:xfrm rot="-2395970">
              <a:off x="4752" y="2014"/>
              <a:ext cx="423" cy="432"/>
            </a:xfrm>
            <a:custGeom>
              <a:avLst/>
              <a:gdLst>
                <a:gd name="T0" fmla="*/ 0 w 21155"/>
                <a:gd name="T1" fmla="*/ 0 h 21600"/>
                <a:gd name="T2" fmla="*/ 0 w 21155"/>
                <a:gd name="T3" fmla="*/ 0 h 21600"/>
                <a:gd name="T4" fmla="*/ 0 w 2115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155" h="21600" fill="none" extrusionOk="0">
                  <a:moveTo>
                    <a:pt x="0" y="0"/>
                  </a:moveTo>
                  <a:cubicBezTo>
                    <a:pt x="10248" y="0"/>
                    <a:pt x="19085" y="7201"/>
                    <a:pt x="21154" y="17238"/>
                  </a:cubicBezTo>
                </a:path>
                <a:path w="21155" h="21600" stroke="0" extrusionOk="0">
                  <a:moveTo>
                    <a:pt x="0" y="0"/>
                  </a:moveTo>
                  <a:cubicBezTo>
                    <a:pt x="10248" y="0"/>
                    <a:pt x="19085" y="7201"/>
                    <a:pt x="21154" y="17238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8" name="Line 86"/>
            <p:cNvSpPr>
              <a:spLocks noChangeShapeType="1"/>
            </p:cNvSpPr>
            <p:nvPr/>
          </p:nvSpPr>
          <p:spPr bwMode="auto">
            <a:xfrm>
              <a:off x="4866" y="2056"/>
              <a:ext cx="78" cy="2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9" name="Text Box 87"/>
            <p:cNvSpPr txBox="1">
              <a:spLocks noChangeArrowheads="1"/>
            </p:cNvSpPr>
            <p:nvPr/>
          </p:nvSpPr>
          <p:spPr bwMode="auto">
            <a:xfrm>
              <a:off x="4560" y="2062"/>
              <a:ext cx="2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</a:t>
              </a:r>
              <a:endParaRPr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35870" name="Text Box 88"/>
            <p:cNvSpPr txBox="1">
              <a:spLocks noChangeArrowheads="1"/>
            </p:cNvSpPr>
            <p:nvPr/>
          </p:nvSpPr>
          <p:spPr bwMode="auto">
            <a:xfrm>
              <a:off x="5040" y="211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3402" name="Text Box 90"/>
          <p:cNvSpPr txBox="1">
            <a:spLocks noChangeArrowheads="1"/>
          </p:cNvSpPr>
          <p:nvPr/>
        </p:nvSpPr>
        <p:spPr bwMode="auto">
          <a:xfrm>
            <a:off x="4419600" y="4481513"/>
            <a:ext cx="12906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6000" b="1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endParaRPr lang="en-US" altLang="zh-CN" sz="6000" b="1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3408" name="Group 96"/>
          <p:cNvGrpSpPr>
            <a:grpSpLocks/>
          </p:cNvGrpSpPr>
          <p:nvPr/>
        </p:nvGrpSpPr>
        <p:grpSpPr bwMode="auto">
          <a:xfrm>
            <a:off x="4851400" y="3292475"/>
            <a:ext cx="1476375" cy="3641725"/>
            <a:chOff x="2792" y="1978"/>
            <a:chExt cx="930" cy="2294"/>
          </a:xfrm>
        </p:grpSpPr>
        <p:pic>
          <p:nvPicPr>
            <p:cNvPr id="35864" name="Picture 94" descr="sho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" y="1978"/>
              <a:ext cx="862" cy="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65" name="Picture 95" descr="shou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2" y="3433"/>
              <a:ext cx="930" cy="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409" name="Text Box 97"/>
          <p:cNvSpPr txBox="1">
            <a:spLocks noChangeArrowheads="1"/>
          </p:cNvSpPr>
          <p:nvPr/>
        </p:nvSpPr>
        <p:spPr bwMode="auto">
          <a:xfrm>
            <a:off x="796925" y="4419600"/>
            <a:ext cx="2813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  <a:latin typeface="Times New Roman" panose="02020603050405020304" pitchFamily="18" charset="0"/>
              </a:rPr>
              <a:t>不正确的测量方法</a:t>
            </a:r>
          </a:p>
        </p:txBody>
      </p:sp>
      <p:sp>
        <p:nvSpPr>
          <p:cNvPr id="13412" name="AutoShape 100"/>
          <p:cNvSpPr>
            <a:spLocks noChangeArrowheads="1"/>
          </p:cNvSpPr>
          <p:nvPr/>
        </p:nvSpPr>
        <p:spPr bwMode="auto">
          <a:xfrm flipH="1">
            <a:off x="3513138" y="4268788"/>
            <a:ext cx="946150" cy="850900"/>
          </a:xfrm>
          <a:prstGeom prst="cloudCallout">
            <a:avLst>
              <a:gd name="adj1" fmla="val -47324"/>
              <a:gd name="adj2" fmla="val 106903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i="1">
                <a:solidFill>
                  <a:schemeClr val="bg1"/>
                </a:solidFill>
                <a:latin typeface="Times New Roman" panose="02020603050405020304" pitchFamily="18" charset="0"/>
              </a:rPr>
              <a:t>？</a:t>
            </a:r>
          </a:p>
        </p:txBody>
      </p:sp>
      <p:sp>
        <p:nvSpPr>
          <p:cNvPr id="13413" name="Text Box 101"/>
          <p:cNvSpPr txBox="1">
            <a:spLocks noChangeArrowheads="1"/>
          </p:cNvSpPr>
          <p:nvPr/>
        </p:nvSpPr>
        <p:spPr bwMode="auto">
          <a:xfrm>
            <a:off x="525463" y="5530850"/>
            <a:ext cx="2763837" cy="711200"/>
          </a:xfrm>
          <a:prstGeom prst="rect">
            <a:avLst/>
          </a:prstGeom>
          <a:solidFill>
            <a:schemeClr val="bg1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  <a:latin typeface="Times New Roman" panose="02020603050405020304" pitchFamily="18" charset="0"/>
              </a:rPr>
              <a:t>因为造成了人体电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8000"/>
                </a:solidFill>
                <a:latin typeface="Times New Roman" panose="02020603050405020304" pitchFamily="18" charset="0"/>
              </a:rPr>
              <a:t>阻与被测电阻并联</a:t>
            </a:r>
          </a:p>
        </p:txBody>
      </p:sp>
      <p:grpSp>
        <p:nvGrpSpPr>
          <p:cNvPr id="13424" name="Group 112"/>
          <p:cNvGrpSpPr>
            <a:grpSpLocks/>
          </p:cNvGrpSpPr>
          <p:nvPr/>
        </p:nvGrpSpPr>
        <p:grpSpPr bwMode="auto">
          <a:xfrm>
            <a:off x="7239000" y="3206750"/>
            <a:ext cx="1098550" cy="685800"/>
            <a:chOff x="4560" y="2020"/>
            <a:chExt cx="692" cy="432"/>
          </a:xfrm>
        </p:grpSpPr>
        <p:sp>
          <p:nvSpPr>
            <p:cNvPr id="35859" name="Rectangle 107"/>
            <p:cNvSpPr>
              <a:spLocks noChangeArrowheads="1"/>
            </p:cNvSpPr>
            <p:nvPr/>
          </p:nvSpPr>
          <p:spPr bwMode="auto">
            <a:xfrm>
              <a:off x="4608" y="2020"/>
              <a:ext cx="62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35860" name="Arc 108"/>
            <p:cNvSpPr>
              <a:spLocks/>
            </p:cNvSpPr>
            <p:nvPr/>
          </p:nvSpPr>
          <p:spPr bwMode="auto">
            <a:xfrm rot="-2395970">
              <a:off x="4752" y="2020"/>
              <a:ext cx="423" cy="432"/>
            </a:xfrm>
            <a:custGeom>
              <a:avLst/>
              <a:gdLst>
                <a:gd name="T0" fmla="*/ 0 w 21155"/>
                <a:gd name="T1" fmla="*/ 0 h 21600"/>
                <a:gd name="T2" fmla="*/ 0 w 21155"/>
                <a:gd name="T3" fmla="*/ 0 h 21600"/>
                <a:gd name="T4" fmla="*/ 0 w 2115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155" h="21600" fill="none" extrusionOk="0">
                  <a:moveTo>
                    <a:pt x="0" y="0"/>
                  </a:moveTo>
                  <a:cubicBezTo>
                    <a:pt x="10248" y="0"/>
                    <a:pt x="19085" y="7201"/>
                    <a:pt x="21154" y="17238"/>
                  </a:cubicBezTo>
                </a:path>
                <a:path w="21155" h="21600" stroke="0" extrusionOk="0">
                  <a:moveTo>
                    <a:pt x="0" y="0"/>
                  </a:moveTo>
                  <a:cubicBezTo>
                    <a:pt x="10248" y="0"/>
                    <a:pt x="19085" y="7201"/>
                    <a:pt x="21154" y="17238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1" name="Line 109"/>
            <p:cNvSpPr>
              <a:spLocks noChangeShapeType="1"/>
            </p:cNvSpPr>
            <p:nvPr/>
          </p:nvSpPr>
          <p:spPr bwMode="auto">
            <a:xfrm>
              <a:off x="4944" y="205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Text Box 110"/>
            <p:cNvSpPr txBox="1">
              <a:spLocks noChangeArrowheads="1"/>
            </p:cNvSpPr>
            <p:nvPr/>
          </p:nvSpPr>
          <p:spPr bwMode="auto">
            <a:xfrm>
              <a:off x="4560" y="2068"/>
              <a:ext cx="2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</a:t>
              </a:r>
              <a:endParaRPr lang="en-US" altLang="zh-CN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35863" name="Text Box 111"/>
            <p:cNvSpPr txBox="1">
              <a:spLocks noChangeArrowheads="1"/>
            </p:cNvSpPr>
            <p:nvPr/>
          </p:nvSpPr>
          <p:spPr bwMode="auto">
            <a:xfrm>
              <a:off x="5040" y="211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65" name="标题 1"/>
          <p:cNvSpPr txBox="1">
            <a:spLocks/>
          </p:cNvSpPr>
          <p:nvPr/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kern="0" dirty="0" smtClean="0"/>
              <a:t>电阻的</a:t>
            </a:r>
            <a:r>
              <a:rPr lang="zh-CN" altLang="en-US" kern="0" dirty="0"/>
              <a:t>测量</a:t>
            </a:r>
          </a:p>
          <a:p>
            <a:pPr>
              <a:defRPr/>
            </a:pPr>
            <a:endParaRPr lang="zh-CN" altLang="en-US" kern="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88" y="355939"/>
            <a:ext cx="2606358" cy="2025878"/>
          </a:xfrm>
          <a:prstGeom prst="rect">
            <a:avLst/>
          </a:prstGeom>
        </p:spPr>
      </p:pic>
      <p:sp>
        <p:nvSpPr>
          <p:cNvPr id="64" name="Text Box 101"/>
          <p:cNvSpPr txBox="1">
            <a:spLocks noChangeArrowheads="1"/>
          </p:cNvSpPr>
          <p:nvPr/>
        </p:nvSpPr>
        <p:spPr bwMode="auto">
          <a:xfrm>
            <a:off x="6765925" y="2193460"/>
            <a:ext cx="1571625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8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1800" b="1" i="1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1800" b="1" i="1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1800" b="1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sz="1800" b="1" i="1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1800" b="1" baseline="-250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4</a:t>
            </a:r>
            <a:endParaRPr lang="zh-CN" altLang="en-US" sz="1800" b="1" baseline="-250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13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13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13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134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build="p" autoUpdateAnimBg="0"/>
      <p:bldP spid="13318" grpId="0" build="p" autoUpdateAnimBg="0"/>
      <p:bldP spid="13345" grpId="0" build="p" autoUpdateAnimBg="0"/>
      <p:bldP spid="13383" grpId="0" build="p" autoUpdateAnimBg="0"/>
      <p:bldP spid="13387" grpId="0" build="p" autoUpdateAnimBg="0"/>
      <p:bldP spid="13402" grpId="0" autoUpdateAnimBg="0"/>
      <p:bldP spid="13409" grpId="0" build="p" autoUpdateAnimBg="0"/>
      <p:bldP spid="13412" grpId="0" animBg="1" autoUpdateAnimBg="0"/>
      <p:bldP spid="13413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2178050"/>
            <a:ext cx="5594350" cy="387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7" name="Text Box 5"/>
          <p:cNvSpPr txBox="1">
            <a:spLocks noChangeArrowheads="1"/>
          </p:cNvSpPr>
          <p:nvPr/>
        </p:nvSpPr>
        <p:spPr bwMode="auto">
          <a:xfrm>
            <a:off x="741363" y="1600200"/>
            <a:ext cx="770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  <a:latin typeface="Times New Roman" panose="02020603050405020304" pitchFamily="18" charset="0"/>
              </a:rPr>
              <a:t>一般来说，元件安装时要与线路板留出一定距离，避免出现问题。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Times New Roman" panose="02020603050405020304" pitchFamily="18" charset="0"/>
              </a:rPr>
              <a:t>基本元件的安装与使用</a:t>
            </a:r>
            <a:endParaRPr lang="zh-CN" altLang="en-US" kern="0" dirty="0"/>
          </a:p>
          <a:p>
            <a:pPr>
              <a:defRPr/>
            </a:pPr>
            <a:endParaRPr lang="zh-CN" altLang="en-US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基本电量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smtClean="0"/>
              <a:t>原子结构</a:t>
            </a:r>
            <a:endParaRPr lang="en-US" altLang="zh-CN" sz="200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smtClean="0"/>
              <a:t>物质的基本元素</a:t>
            </a:r>
            <a:endParaRPr lang="en-US" altLang="zh-CN" sz="200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b="1" smtClean="0"/>
              <a:t>质子、</a:t>
            </a:r>
            <a:r>
              <a:rPr lang="zh-CN" altLang="en-US" sz="2000" smtClean="0"/>
              <a:t>中子、电子</a:t>
            </a:r>
            <a:endParaRPr lang="en-US" altLang="zh-CN" sz="200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b="1" smtClean="0"/>
              <a:t>质子</a:t>
            </a:r>
            <a:r>
              <a:rPr lang="en-US" altLang="zh-CN" sz="2000" smtClean="0"/>
              <a:t>+ve</a:t>
            </a:r>
            <a:r>
              <a:rPr lang="zh-CN" altLang="en-US" sz="2000" smtClean="0"/>
              <a:t>电荷</a:t>
            </a:r>
            <a:endParaRPr lang="en-US" altLang="zh-CN" sz="200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smtClean="0"/>
              <a:t>电子</a:t>
            </a:r>
            <a:r>
              <a:rPr lang="en-US" altLang="zh-CN" sz="2000" smtClean="0"/>
              <a:t>-ve</a:t>
            </a:r>
            <a:r>
              <a:rPr lang="zh-CN" altLang="en-US" sz="2000" smtClean="0"/>
              <a:t>电荷</a:t>
            </a:r>
            <a:endParaRPr lang="en-US" altLang="zh-CN" sz="2000" smtClean="0"/>
          </a:p>
          <a:p>
            <a:r>
              <a:rPr lang="zh-CN" altLang="en-US" sz="2000" smtClean="0"/>
              <a:t>通性相斥、异性相吸</a:t>
            </a:r>
            <a:endParaRPr lang="en-US" altLang="zh-CN" sz="2000" smtClean="0"/>
          </a:p>
          <a:p>
            <a:endParaRPr lang="en-US" altLang="zh-CN" sz="2000" smtClean="0"/>
          </a:p>
          <a:p>
            <a:endParaRPr lang="en-US" altLang="zh-CN" sz="200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smtClean="0"/>
              <a:t>原子为电中性，质子和电子数量相等</a:t>
            </a:r>
            <a:endParaRPr lang="en-US" altLang="zh-CN" sz="200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smtClean="0"/>
              <a:t>电荷最小单位：</a:t>
            </a:r>
            <a:r>
              <a:rPr lang="en-US" altLang="zh-CN" sz="2000" smtClean="0"/>
              <a:t>q(</a:t>
            </a:r>
            <a:r>
              <a:rPr lang="zh-CN" altLang="en-US" sz="2000" smtClean="0"/>
              <a:t>一个电子</a:t>
            </a:r>
            <a:r>
              <a:rPr lang="en-US" altLang="zh-CN" sz="2000" smtClean="0"/>
              <a:t>)</a:t>
            </a:r>
            <a:r>
              <a:rPr lang="zh-CN" altLang="en-US" sz="2000" smtClean="0"/>
              <a:t> </a:t>
            </a:r>
            <a:r>
              <a:rPr lang="en-US" altLang="zh-CN" sz="2000" smtClean="0"/>
              <a:t>=-1.6 x 10</a:t>
            </a:r>
            <a:r>
              <a:rPr lang="en-US" altLang="zh-CN" sz="2000" baseline="30000" smtClean="0"/>
              <a:t>-19</a:t>
            </a:r>
            <a:r>
              <a:rPr lang="en-US" altLang="zh-CN" sz="2000" smtClean="0"/>
              <a:t>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smtClean="0"/>
              <a:t>电子能够轻松脱离或附到原子最外层轨道</a:t>
            </a:r>
            <a:endParaRPr lang="en-US" altLang="zh-CN" sz="2000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  <p:pic>
        <p:nvPicPr>
          <p:cNvPr id="19460" name="Picture 2" descr="https://timgsa.baidu.com/timg?image&amp;quality=80&amp;size=b9999_10000&amp;sec=1524736898772&amp;di=27f5bb749c8d11010350008540a3c56f&amp;imgtype=0&amp;src=http%3A%2F%2Fwww.ihep.ac.cn%2Fkejiyuandi%2Fzhishi%2Fgreen%2Felectr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50" y="1733550"/>
            <a:ext cx="18002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5"/>
          <a:stretch>
            <a:fillRect/>
          </a:stretch>
        </p:blipFill>
        <p:spPr bwMode="auto">
          <a:xfrm>
            <a:off x="552450" y="4276725"/>
            <a:ext cx="76009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5"/>
          <p:cNvSpPr txBox="1">
            <a:spLocks noChangeArrowheads="1"/>
          </p:cNvSpPr>
          <p:nvPr/>
        </p:nvSpPr>
        <p:spPr bwMode="auto">
          <a:xfrm>
            <a:off x="741363" y="1600200"/>
            <a:ext cx="7705725" cy="1701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当导体中有交流电或者交变电磁场时，导体内部的电流分布不均匀，电流集中在导体的“皮肤”部分，也就是说电流集中在导体外表的薄层，越靠近导体表面，电流密度越大，导体内部实际上电流较小。结果使导体的电阻增加，使它的损耗功率也增加。这一现象称为趋肤效应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(skin effect)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dirty="0">
                <a:latin typeface="Times New Roman" panose="02020603050405020304" pitchFamily="18" charset="0"/>
              </a:rPr>
              <a:t>趋肤效应</a:t>
            </a:r>
            <a:endParaRPr lang="zh-CN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51719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 descr="Imag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939925"/>
            <a:ext cx="3406775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5" descr="Imag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944688"/>
            <a:ext cx="3805237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3048000" y="1360488"/>
            <a:ext cx="4010025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</a:rPr>
              <a:t>瓦以上电阻的安装</a:t>
            </a:r>
          </a:p>
        </p:txBody>
      </p: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2063750" y="3513138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正确</a:t>
            </a:r>
          </a:p>
        </p:txBody>
      </p: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6443663" y="3525838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不正确</a:t>
            </a:r>
          </a:p>
        </p:txBody>
      </p:sp>
      <p:pic>
        <p:nvPicPr>
          <p:cNvPr id="37895" name="Picture 9" descr="Imag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4648200"/>
            <a:ext cx="32861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10" descr="Image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4610100"/>
            <a:ext cx="3067050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Text Box 11"/>
          <p:cNvSpPr txBox="1">
            <a:spLocks noChangeArrowheads="1"/>
          </p:cNvSpPr>
          <p:nvPr/>
        </p:nvSpPr>
        <p:spPr bwMode="auto">
          <a:xfrm>
            <a:off x="2063750" y="62484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正确</a:t>
            </a:r>
          </a:p>
        </p:txBody>
      </p:sp>
      <p:sp>
        <p:nvSpPr>
          <p:cNvPr id="37898" name="Text Box 12"/>
          <p:cNvSpPr txBox="1">
            <a:spLocks noChangeArrowheads="1"/>
          </p:cNvSpPr>
          <p:nvPr/>
        </p:nvSpPr>
        <p:spPr bwMode="auto">
          <a:xfrm>
            <a:off x="6156325" y="6237288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不正确</a:t>
            </a:r>
          </a:p>
        </p:txBody>
      </p:sp>
      <p:sp>
        <p:nvSpPr>
          <p:cNvPr id="37899" name="Text Box 13"/>
          <p:cNvSpPr txBox="1">
            <a:spLocks noChangeArrowheads="1"/>
          </p:cNvSpPr>
          <p:nvPr/>
        </p:nvSpPr>
        <p:spPr bwMode="auto">
          <a:xfrm>
            <a:off x="3016250" y="3886200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普通电阻的安装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Times New Roman" panose="02020603050405020304" pitchFamily="18" charset="0"/>
              </a:rPr>
              <a:t>比较</a:t>
            </a:r>
            <a:r>
              <a:rPr lang="zh-CN" altLang="en-US" dirty="0">
                <a:latin typeface="Times New Roman" panose="02020603050405020304" pitchFamily="18" charset="0"/>
              </a:rPr>
              <a:t>几种元件的</a:t>
            </a:r>
            <a:r>
              <a:rPr lang="zh-CN" altLang="en-US" dirty="0" smtClean="0">
                <a:latin typeface="Times New Roman" panose="02020603050405020304" pitchFamily="18" charset="0"/>
              </a:rPr>
              <a:t>安装</a:t>
            </a:r>
            <a:endParaRPr lang="zh-CN" altLang="en-US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Imag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838200"/>
            <a:ext cx="365442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 descr="Image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836613"/>
            <a:ext cx="460851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447800" y="412750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电容的安装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552575" y="3276600"/>
            <a:ext cx="1416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高度不齐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7594600" y="33528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不规范</a:t>
            </a:r>
          </a:p>
        </p:txBody>
      </p:sp>
      <p:pic>
        <p:nvPicPr>
          <p:cNvPr id="38919" name="Picture 7" descr="Image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789363"/>
            <a:ext cx="3455987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3851275" y="4292600"/>
            <a:ext cx="10985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未成型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且管脚</a:t>
            </a:r>
          </a:p>
          <a:p>
            <a:pPr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高度高</a:t>
            </a:r>
          </a:p>
        </p:txBody>
      </p:sp>
      <p:pic>
        <p:nvPicPr>
          <p:cNvPr id="38921" name="Picture 9" descr="Image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644900"/>
            <a:ext cx="2232025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欧姆定律和理想电流电压曲线</a:t>
            </a: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smtClean="0"/>
              <a:t>欧姆定律：</a:t>
            </a:r>
            <a:r>
              <a:rPr lang="zh-CN" altLang="en-US" sz="2000" b="1" smtClean="0"/>
              <a:t>在同一电路中，通过某段导体的电流跟这段导体两端的电压成正比，跟这段导体的电阻成反比</a:t>
            </a:r>
            <a:endParaRPr lang="en-US" altLang="zh-CN" sz="2000" b="1" smtClean="0"/>
          </a:p>
          <a:p>
            <a:endParaRPr lang="en-US" altLang="zh-CN" sz="2000" b="1" smtClean="0"/>
          </a:p>
          <a:p>
            <a:endParaRPr lang="en-US" altLang="zh-CN" sz="2000" b="1" smtClean="0"/>
          </a:p>
          <a:p>
            <a:endParaRPr lang="en-US" altLang="zh-CN" sz="2000" b="1" smtClean="0"/>
          </a:p>
          <a:p>
            <a:endParaRPr lang="en-US" altLang="zh-CN" sz="2000" b="1" smtClean="0"/>
          </a:p>
          <a:p>
            <a:endParaRPr lang="en-US" altLang="zh-CN" sz="2000" b="1" smtClean="0"/>
          </a:p>
          <a:p>
            <a:endParaRPr lang="en-US" altLang="zh-CN" sz="2000" b="1" smtClean="0"/>
          </a:p>
          <a:p>
            <a:r>
              <a:rPr lang="zh-CN" altLang="en-US" sz="2000" smtClean="0"/>
              <a:t>理想的</a:t>
            </a:r>
            <a:r>
              <a:rPr lang="en-US" altLang="zh-CN" sz="2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000" smtClean="0"/>
              <a:t>曲线</a:t>
            </a:r>
          </a:p>
        </p:txBody>
      </p:sp>
      <p:pic>
        <p:nvPicPr>
          <p:cNvPr id="3994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19400"/>
            <a:ext cx="23431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890838"/>
            <a:ext cx="13620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25850"/>
            <a:ext cx="11525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3914775"/>
            <a:ext cx="16573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5156200"/>
            <a:ext cx="34290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矩形 9"/>
          <p:cNvSpPr>
            <a:spLocks noChangeArrowheads="1"/>
          </p:cNvSpPr>
          <p:nvPr/>
        </p:nvSpPr>
        <p:spPr bwMode="auto">
          <a:xfrm>
            <a:off x="838200" y="2971800"/>
            <a:ext cx="376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i="1">
                <a:solidFill>
                  <a:srgbClr val="FF6600"/>
                </a:solidFill>
                <a:latin typeface="TimesNewRoman,Italic"/>
              </a:rPr>
              <a:t>V</a:t>
            </a:r>
            <a:r>
              <a:rPr lang="en-US" altLang="zh-CN" sz="1200" i="1">
                <a:solidFill>
                  <a:srgbClr val="FF6600"/>
                </a:solidFill>
                <a:latin typeface="TimesNewRoman,Italic"/>
              </a:rPr>
              <a:t>A</a:t>
            </a:r>
            <a:endParaRPr lang="zh-CN" altLang="en-US" sz="1800"/>
          </a:p>
        </p:txBody>
      </p:sp>
      <p:sp>
        <p:nvSpPr>
          <p:cNvPr id="39946" name="矩形 10"/>
          <p:cNvSpPr>
            <a:spLocks noChangeArrowheads="1"/>
          </p:cNvSpPr>
          <p:nvPr/>
        </p:nvSpPr>
        <p:spPr bwMode="auto">
          <a:xfrm>
            <a:off x="3433763" y="2995613"/>
            <a:ext cx="376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i="1" dirty="0">
                <a:solidFill>
                  <a:srgbClr val="FF6600"/>
                </a:solidFill>
                <a:latin typeface="TimesNewRoman,Italic"/>
              </a:rPr>
              <a:t>V</a:t>
            </a:r>
            <a:r>
              <a:rPr lang="en-US" altLang="zh-CN" sz="1200" i="1" dirty="0">
                <a:solidFill>
                  <a:srgbClr val="FF6600"/>
                </a:solidFill>
                <a:latin typeface="TimesNewRoman,Italic"/>
              </a:rPr>
              <a:t>B</a:t>
            </a:r>
            <a:endParaRPr lang="zh-CN" altLang="en-US" sz="1800" dirty="0"/>
          </a:p>
        </p:txBody>
      </p:sp>
      <p:sp>
        <p:nvSpPr>
          <p:cNvPr id="39947" name="矩形 11"/>
          <p:cNvSpPr>
            <a:spLocks noChangeArrowheads="1"/>
          </p:cNvSpPr>
          <p:nvPr/>
        </p:nvSpPr>
        <p:spPr bwMode="auto">
          <a:xfrm>
            <a:off x="2967038" y="4068763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i="1">
                <a:solidFill>
                  <a:srgbClr val="FF6600"/>
                </a:solidFill>
                <a:latin typeface="TimesNewRoman,Italic"/>
              </a:rPr>
              <a:t>或</a:t>
            </a:r>
            <a:endParaRPr lang="zh-CN" altLang="en-US" sz="1800"/>
          </a:p>
        </p:txBody>
      </p:sp>
      <p:pic>
        <p:nvPicPr>
          <p:cNvPr id="39948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7" y="5062538"/>
            <a:ext cx="25050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5" y="2330451"/>
            <a:ext cx="2314575" cy="285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3" r="17932" b="8220"/>
          <a:stretch/>
        </p:blipFill>
        <p:spPr>
          <a:xfrm>
            <a:off x="6897359" y="5208588"/>
            <a:ext cx="1789193" cy="1636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0" descr="https://timgsa.baidu.com/timg?image&amp;quality=80&amp;size=b9999_10000&amp;sec=1524909656738&amp;di=68dd16aa5a5e16f8ff112a1eb0be8d7e&amp;imgtype=0&amp;src=http%3A%2F%2Fimgsrc.baidu.com%2Fimage%2Fc0%253Dshijue1%252C0%252C0%252C294%252C40%2Fsign%3Da8d5ed5172f0f736ccf34442623cd96c%2Faec379310a55b319e875595b49a98226cffc17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88" y="5418138"/>
            <a:ext cx="2259012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16" descr="https://timgsa.baidu.com/timg?image&amp;quality=80&amp;size=b9999_10000&amp;sec=1524897961424&amp;di=062b81c6cfbbeb43bb76e856fc848793&amp;imgtype=0&amp;src=http%3A%2F%2Fe.hiphotos.baidu.com%2Fzhidao%2Fpic%2Fitem%2F574e9258d109b3dec06a9b2bccbf6c81810a4c9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5416550"/>
            <a:ext cx="2513012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8" descr="https://timgsa.baidu.com/timg?image&amp;quality=80&amp;size=b9999_10000&amp;sec=1524897685807&amp;di=298a017824f62a9be2fe560c78ae46d3&amp;imgtype=0&amp;src=http%3A%2F%2Fimgsrc.baidu.com%2Fimage%2Fc0%253Dpixel_huitu%252C0%252C0%252C294%252C40%2Fsign%3Dd34f052fc4fc1e17e9b2847123e8936f%2F6f061d950a7b0208eb128dd869d9f2d3572cc8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8138"/>
            <a:ext cx="226853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电容</a:t>
            </a:r>
          </a:p>
        </p:txBody>
      </p:sp>
      <p:pic>
        <p:nvPicPr>
          <p:cNvPr id="40966" name="Picture 4" descr="https://timgsa.baidu.com/timg?image&amp;quality=80&amp;size=b9999_10000&amp;sec=1524897476849&amp;di=7ca2f38dd50fe098d9e14adec05c47a3&amp;imgtype=0&amp;src=http%3A%2F%2Fpic14.nipic.com%2F20110608%2F7675400_083813458068_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26987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6" descr="https://ss2.bdstatic.com/70cFvnSh_Q1YnxGkpoWK1HF6hhy/it/u=4203049390,366615403&amp;fm=27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1866900"/>
            <a:ext cx="24288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10" descr="https://timgsa.baidu.com/timg?image&amp;quality=80&amp;size=b9999_10000&amp;sec=1524897833673&amp;di=c2ed7873facc69e3ebdbbecb7b3b849a&amp;imgtype=0&amp;src=http%3A%2F%2Fi7.hexunimg.cn%2F2016-03-29%2F18301305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6" r="22527"/>
          <a:stretch>
            <a:fillRect/>
          </a:stretch>
        </p:blipFill>
        <p:spPr bwMode="auto">
          <a:xfrm>
            <a:off x="7580313" y="1857375"/>
            <a:ext cx="156368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12" descr="https://timgsa.baidu.com/timg?image&amp;quality=80&amp;size=b9999_10000&amp;sec=1525492613&amp;di=e50510bccbc5702843a57d4a54141454&amp;imgtype=jpg&amp;er=1&amp;src=http%3A%2F%2Fwww.dlxyzdh.com%2Fdata%2Fupload%2Fimage%2F20160216%2F145560771162750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6695" r="11099" b="9917"/>
          <a:stretch>
            <a:fillRect/>
          </a:stretch>
        </p:blipFill>
        <p:spPr bwMode="auto">
          <a:xfrm>
            <a:off x="4724400" y="5416550"/>
            <a:ext cx="220980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14" descr="https://timgsa.baidu.com/timg?image&amp;quality=80&amp;size=b9999_10000&amp;sec=1524897924737&amp;di=7cf497087cda468517cc3853313be001&amp;imgtype=0&amp;src=http%3A%2F%2Fwww.feversound1.com%2Fwp-content%2Fuploads%2F2014%2F11%2FIMG_168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657600"/>
            <a:ext cx="27003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12" descr="https://timgsa.baidu.com/timg?image&amp;quality=80&amp;size=b9999_10000&amp;sec=1524909105529&amp;di=b5ad20ae5a97904344d626a4da08cb58&amp;imgtype=jpg&amp;src=http%3A%2F%2Fimg0.imgtn.bdimg.com%2Fit%2Fu%3D4023126415%2C3329089925%26fm%3D214%26gp%3D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3657600"/>
            <a:ext cx="2400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14" descr="https://timgsa.baidu.com/timg?image&amp;quality=80&amp;size=b9999_10000&amp;sec=1524909123319&amp;di=630ffca7ebfd24c119fe4a10b91c47cc&amp;imgtype=0&amp;src=http%3A%2F%2Fimg15.007swz.com%2Fcpimg%2Fdushidianrong%2FDMx6aHupM_1505532994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70075"/>
            <a:ext cx="31432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3" name="Picture 16" descr="https://timgsa.baidu.com/timg?image&amp;quality=80&amp;size=b9999_10000&amp;sec=1525503937&amp;di=551cc28ce1f518c244ce1f520a1a1ce1&amp;imgtype=jpg&amp;er=1&amp;src=http%3A%2F%2Ffilestools.gkong.com%2Fbbs%2Fdownload.aspx%2Fs6%2F07e09d7b5b0d508a163ef9ec8d5517f2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657600"/>
            <a:ext cx="2400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4" name="Picture 18" descr="https://timgsa.baidu.com/timg?image&amp;quality=80&amp;size=b9999_10000&amp;sec=1524909449856&amp;di=3ef9c7af0a989ef2e46a320e196bb129&amp;imgtype=0&amp;src=http%3A%2F%2Fimgsrc.baidu.com%2Fimage%2Fc0%253Dshijue1%252C0%252C0%252C294%252C40%2Fsign%3D2d499d765ee736d14c1e844bf33925b7%2F2e2eb9389b504fc2402563afefdde71190ef6d26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900"/>
            <a:ext cx="23971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电容</a:t>
            </a:r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电容器是储能元件，由两块金属电极之间夹一层绝缘电介质构成</a:t>
            </a:r>
            <a:endParaRPr lang="en-US" altLang="zh-CN" dirty="0" smtClean="0"/>
          </a:p>
          <a:p>
            <a:r>
              <a:rPr lang="zh-CN" altLang="en-US" b="1" dirty="0" smtClean="0"/>
              <a:t>字母 </a:t>
            </a:r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b="1" dirty="0" smtClean="0"/>
              <a:t>表示</a:t>
            </a:r>
            <a:endParaRPr lang="en-US" altLang="zh-CN" b="1" dirty="0" smtClean="0"/>
          </a:p>
          <a:p>
            <a:r>
              <a:rPr lang="zh-CN" altLang="en-US" b="1" dirty="0" smtClean="0"/>
              <a:t>单位是法拉</a:t>
            </a:r>
            <a:r>
              <a:rPr lang="en-US" altLang="zh-CN" b="1" dirty="0" smtClean="0"/>
              <a:t>(F)</a:t>
            </a:r>
          </a:p>
        </p:txBody>
      </p:sp>
      <p:pic>
        <p:nvPicPr>
          <p:cNvPr id="41988" name="Picture 2" descr="https://timgsa.baidu.com/timg?image&amp;quality=80&amp;size=b9999_10000&amp;sec=1524749533414&amp;di=d9cacf10aafa7f7f19d4778d05c3e862&amp;imgtype=0&amp;src=http%3A%2F%2Fg.hiphotos.baidu.com%2Fzhidao%2Fpic%2Fitem%2F0df431adcbef7609053b88742cdda3cc7cd99e2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59" y="542925"/>
            <a:ext cx="7524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4" descr="https://timgsa.baidu.com/timg?image&amp;quality=80&amp;size=b9999_10000&amp;sec=1524749565863&amp;di=57a5d62bedc5cb928f4d21a8609b03a8&amp;imgtype=0&amp;src=http%3A%2F%2Fpic.58pic.com%2F58pic%2F14%2F36%2F82%2F87258PICP4A_10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759" y="466725"/>
            <a:ext cx="538163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6" descr="https://gss2.bdstatic.com/-fo3dSag_xI4khGkpoWK1HF6hhy/baike/c0%3Dbaike80%2C5%2C5%2C80%2C26/sign=e949e89da4ec08fa320d1bf538875608/e1fe9925bc315c602ae227cd89b1cb134954779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731838"/>
            <a:ext cx="21145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9"/>
          <a:stretch>
            <a:fillRect/>
          </a:stretch>
        </p:blipFill>
        <p:spPr bwMode="auto">
          <a:xfrm>
            <a:off x="3625850" y="2971800"/>
            <a:ext cx="11049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0" name="Picture 2" descr="See the source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73" y="4453764"/>
            <a:ext cx="264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94" name="Picture 6" descr="https://timgsa.baidu.com/timg?image&amp;quality=80&amp;size=b10000_10000&amp;sec=1525486348&amp;di=9951d91b48491e7da26ffbcd52074e35&amp;src=http://m.tuniucdn.com/filebroker/cdn/vnd/7c/03/7c03660086ed22f101b930c807dc2441_w500_h280_c1_t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646719"/>
            <a:ext cx="1391617" cy="7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96" name="Picture 8" descr="https://timgsa.baidu.com/timg?image&amp;quality=80&amp;size=b10000_10000&amp;sec=1525486352&amp;di=2ecb55537bae8a3153ed79f53997b04f&amp;src=http://upload.17u.net/uploadpicbase/2017/3/2/aa/201703021052032086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16" y="4453764"/>
            <a:ext cx="137418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98" name="Picture 10" descr="https://timgsa.baidu.com/timg?image&amp;quality=80&amp;size=b9999_10000&amp;sec=1525496853465&amp;di=0fc814e2dc7e169ded6897d039c4bc05&amp;imgtype=0&amp;src=http%3A%2F%2Fimgsrc.baidu.com%2Fimage%2Fc0%253Dshijue1%252C0%252C0%252C294%252C40%2Fsign%3D899473074b34970a537e186cfda3bbbd%2F314e251f95cad1c886c1470f753e6709c93d519b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"/>
          <a:stretch/>
        </p:blipFill>
        <p:spPr bwMode="auto">
          <a:xfrm>
            <a:off x="3874477" y="4453764"/>
            <a:ext cx="1688123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700" name="Picture 12" descr="https://timgsa.baidu.com/timg?image&amp;quality=80&amp;size=b9999_10000&amp;sec=1525497097352&amp;di=b67a78d5dd1dd6bb6666ce573481bfca&amp;imgtype=0&amp;src=http%3A%2F%2Fyc.cnhubei.com%2Fuploadfile%2F2013%2F1217%2F2013121710114799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667" y="5403023"/>
            <a:ext cx="1688933" cy="102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2" descr="https://timgsa.baidu.com/timg?image&amp;quality=80&amp;size=b9999_10000&amp;sec=1524895452050&amp;di=da47a863065e69b3a1be8523a99f17c9&amp;imgtype=0&amp;src=http%3A%2F%2Fimg.hqew.com%2FFile%2FImages%2F1090000-1099999%2F1093130%2FElectronic%2F20167151043567857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4068763"/>
            <a:ext cx="18002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常见电容</a:t>
            </a:r>
          </a:p>
        </p:txBody>
      </p:sp>
      <p:pic>
        <p:nvPicPr>
          <p:cNvPr id="43012" name="Picture 6" descr="https://timgsa.baidu.com/timg?image&amp;quality=80&amp;size=b10000_10000&amp;sec=1524740037&amp;di=7061ab0975400be47280acd070b641cc&amp;src=http://www.goodonecn.com/d/file/content/2016/06/575d2fc2b9f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3992563"/>
            <a:ext cx="1800225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8" descr="https://timgsa.baidu.com/timg?image&amp;quality=80&amp;size=b9999_10000&amp;sec=1524750165977&amp;di=7cca2a7a110f4887cecf6bd5ba71fa2c&amp;imgtype=0&amp;src=http%3A%2F%2Fimage.cn.made-in-china.com%2F2f0j01mMdafZnFKeqy%2F%25E6%2599%25AE%25E9%2580%259A%25E5%2593%2581%25E7%2594%25B5%25E5%25AE%25B9%25E5%2599%25A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39938"/>
            <a:ext cx="1800225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10" descr="https://f10.baidu.com/it/u=1566179613,2642741731&amp;fm=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31988"/>
            <a:ext cx="18002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2" descr="https://timgsa.baidu.com/timg?image&amp;quality=80&amp;size=b9999_10000&amp;sec=1524750217111&amp;di=1053fbb071c4df312d2a73fa5d6d2ac7&amp;imgtype=0&amp;src=http%3A%2F%2Fimgsrc.baidu.com%2Fimgad%2Fpic%2Fitem%2Fbba1cd11728b4710c5848939c9cec3fdfd03239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38" y="3971925"/>
            <a:ext cx="1800225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4" descr="https://timgsa.baidu.com/timg?image&amp;quality=80&amp;size=b9999_10000&amp;sec=1524750246173&amp;di=f199f8e48f977640cea657a4aa9fd0bc&amp;imgtype=0&amp;src=http%3A%2F%2Fimg.atobo.com%2FProductImg%2FProduct%2F9%2F5%2F8%2F9%2F224%2F9589224%2FMiddle2%2F2016_7_22_17_4_3_596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0" t="12454" r="8714" b="25323"/>
          <a:stretch>
            <a:fillRect/>
          </a:stretch>
        </p:blipFill>
        <p:spPr bwMode="auto">
          <a:xfrm>
            <a:off x="5819775" y="5448300"/>
            <a:ext cx="180022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16" descr="https://timgsa.baidu.com/timg?image&amp;quality=80&amp;size=b9999_10000&amp;sec=1524750319940&amp;di=d811209b61a93ebb54b0a2c62c5911ed&amp;imgtype=0&amp;src=http%3A%2F%2Fimgsrc.baidu.com%2Fimgad%2Fpic%2Fitem%2F6a63f6246b600c332e9b7ee1114c510fd9f9a13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05025"/>
            <a:ext cx="18002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18" descr="https://timgsa.baidu.com/timg?image&amp;quality=80&amp;size=b9999_10000&amp;sec=1524750337899&amp;di=1445caccddc1b733e6da7a88420a9089&amp;imgtype=0&amp;src=http%3A%2F%2Fwww.xcy99.com%2FUploadFiles%2FFCK%2F2016-08%2F20160830J4JFPPXN8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30663"/>
            <a:ext cx="18002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0" name="Picture 22" descr="https://timgsa.baidu.com/timg?image&amp;quality=80&amp;size=b9999_10000&amp;sec=1524750370896&amp;di=d1bdbbad3d9e5ac97984ab67d7440f8d&amp;imgtype=0&amp;src=http%3A%2F%2Fwww.jeccap.cn%2Fuploads%2Fallimg%2F170725%2F1112142G6-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8" r="37048"/>
          <a:stretch>
            <a:fillRect/>
          </a:stretch>
        </p:blipFill>
        <p:spPr bwMode="auto">
          <a:xfrm>
            <a:off x="3429000" y="1981200"/>
            <a:ext cx="60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1" name="Picture 28" descr="https://timgsa.baidu.com/timg?image&amp;quality=80&amp;size=b9999_10000&amp;sec=1524750573181&amp;di=ab365fe4f5c6328b1d6c6d5ba1875157&amp;imgtype=0&amp;src=http%3A%2F%2Ffile.youboy.com%2Fa%2F62%2F58%2F35%2F9%2F5209249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8" y="5472113"/>
            <a:ext cx="1800225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2" name="Picture 30" descr="https://timgsa.baidu.com/timg?image&amp;quality=80&amp;size=b9999_10000&amp;sec=1524750587216&amp;di=a6111df2e5915eb2898b6de1045e11cd&amp;imgtype=0&amp;src=http%3A%2F%2Fimage6.huangye88.com%2F2012%2F12%2F15%2Fcaffbe0857b349ae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5491163"/>
            <a:ext cx="1800225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32" descr="https://f10.baidu.com/it/u=2244599081,2212134408&amp;fm=7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8" y="5435600"/>
            <a:ext cx="18002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34" descr="https://timgsa.baidu.com/timg?image&amp;quality=80&amp;size=b9999_10000&amp;sec=1524750711897&amp;di=dc738eccc2e9006162e944fe9b0a7be4&amp;imgtype=0&amp;src=http%3A%2F%2Fimages.cpooo.com%2Ffiles%2F201706%2F15%2Fp%2F16%2F760040_1497520106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63" y="2287588"/>
            <a:ext cx="17986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https://timgsa.baidu.com/timg?image&amp;quality=80&amp;size=b9999_10000&amp;sec=1524894889985&amp;di=3e8f3351f7835b6e49f49a24757878ff&amp;imgtype=0&amp;src=http%3A%2F%2Fimage.cn.made-in-china.com%2F2f0j01jvWESGhgJRqp%2F%25E5%258F%25AF%25E8%25B0%2583%25E7%2594%25B5%25E5%25AE%25B9%25E5%2599%25A8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63" y="5365750"/>
            <a:ext cx="1800225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22" descr="https://timgsa.baidu.com/timg?image&amp;quality=80&amp;size=b9999_10000&amp;sec=1524895265767&amp;di=8920aa1da268b9ea1070be43f2cbf02e&amp;imgtype=0&amp;src=http%3A%2F%2Fimg010.hc360.cn%2Fg7%2FM09%2FB4%2F48%2FwKhQs1QD6WeET65WAAAAANsICLE582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6"/>
          <a:stretch>
            <a:fillRect/>
          </a:stretch>
        </p:blipFill>
        <p:spPr bwMode="auto">
          <a:xfrm>
            <a:off x="6223000" y="692150"/>
            <a:ext cx="28575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24" descr="https://timgsa.baidu.com/timg?image&amp;quality=80&amp;size=b10000_10000&amp;sec=1524885378&amp;di=962b7f889eda50e2ae4a797eb9502be1&amp;src=http://img005.hc360.cn/k3/M08/8F/6A/wKhQx1fk5g6EA-BRAAAAAFZ0Ik0240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0" b="7001"/>
          <a:stretch>
            <a:fillRect/>
          </a:stretch>
        </p:blipFill>
        <p:spPr bwMode="auto">
          <a:xfrm>
            <a:off x="4408488" y="587375"/>
            <a:ext cx="1797050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24" descr="https://timgsa.baidu.com/timg?image&amp;quality=80&amp;size=b9999_10000&amp;sec=1525170752734&amp;di=6cb1bcabe7de59b0face8fa374d73d62&amp;imgtype=0&amp;src=http%3A%2F%2Fimage.cn.made-in-china.com%2F2f0j01ZCMERmqBfIkD%2FRVT%25E8%25B4%25B4%25E7%2589%2587%25E7%2594%25B5%25E8%25A7%25A3%25E7%2594%25B5%25E5%25AE%25B9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975100"/>
            <a:ext cx="1579563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0" name="图片 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27489" y="1654175"/>
            <a:ext cx="3981451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1" name="Picture 25" descr="https://timgsa.baidu.com/timg?image&amp;quality=80&amp;size=b9999_10000&amp;sec=1525172702346&amp;di=d87449ba9ca3408644baa8484de2ad68&amp;imgtype=0&amp;src=http%3A%2F%2Fimage.cn.made-in-china.com%2F25f20j01FQVaJspIgEWb%2Fmade-in-china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546100"/>
            <a:ext cx="189071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2" name="Picture 24" descr="https://timgsa.baidu.com/timg?image&amp;quality=80&amp;size=b9999_10000&amp;sec=1524750437386&amp;di=5f314e4d9bbf69061690f0290da5117d&amp;imgtype=0&amp;src=http%3A%2F%2Fwww.1024sj.com%2Fuploadimg%2Fanguidianrong%2FENd6sAdGb_1347439145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3" y="2055813"/>
            <a:ext cx="1455737" cy="172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电容正负极</a:t>
            </a:r>
          </a:p>
        </p:txBody>
      </p:sp>
      <p:pic>
        <p:nvPicPr>
          <p:cNvPr id="44035" name="Picture 2" descr="https://timgsa.baidu.com/timg?image&amp;quality=80&amp;size=b9999_10000&amp;sec=1524896122161&amp;di=67765f8f67e75a9c9435308227fb20df&amp;imgtype=0&amp;src=http%3A%2F%2Fe.hiphotos.baidu.com%2Fzhidao%2Fwh%253D450%252C600%2Fsign%3Dbd7a8f1930d3d539c16807c70fb7c566%2F8ad4b31c8701a18bf346bda8982f07082938fea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9" t="16063" r="11861" b="15620"/>
          <a:stretch>
            <a:fillRect/>
          </a:stretch>
        </p:blipFill>
        <p:spPr bwMode="auto">
          <a:xfrm>
            <a:off x="152400" y="1949450"/>
            <a:ext cx="2435225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6" descr="https://timgsa.baidu.com/timg?image&amp;quality=80&amp;size=b9999_10000&amp;sec=1524896186862&amp;di=63116e803c5d15eba004c65e9ec0bd9a&amp;imgtype=jpg&amp;src=http%3A%2F%2Fimg1.imgtn.bdimg.com%2Fit%2Fu%3D3887985321%2C3400743551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1784350"/>
            <a:ext cx="1800225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14" descr="https://ss0.bdstatic.com/70cFvHSh_Q1YnxGkpoWK1HF6hhy/it/u=2579575121,2204023913&amp;fm=27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898650"/>
            <a:ext cx="2271713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22" descr="https://timgsa.baidu.com/timg?image&amp;quality=80&amp;size=b9999_10000&amp;sec=1524897195669&amp;di=14d3d86ffab95f3dfcedb883dbdd162e&amp;imgtype=jpg&amp;src=http%3A%2F%2Fimg1.imgtn.bdimg.com%2Fit%2Fu%3D3640249691%2C348934365%26fm%3D214%26gp%3D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1766888"/>
            <a:ext cx="2047875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14" descr="çççµå®¹è´æåè±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3941762"/>
            <a:ext cx="1439862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16" descr="èºæ çµå®¹çæ¿æ­£è´æ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3911600"/>
            <a:ext cx="14414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8" descr="èºæ çµå®¹æ­£æ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3911600"/>
            <a:ext cx="1439862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20" descr="èºæ çµå®¹è´æ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2" y="3911600"/>
            <a:ext cx="1439863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4" name="文本框 1"/>
          <p:cNvSpPr txBox="1">
            <a:spLocks noChangeArrowheads="1"/>
          </p:cNvSpPr>
          <p:nvPr/>
        </p:nvSpPr>
        <p:spPr bwMode="auto">
          <a:xfrm>
            <a:off x="2600325" y="2125663"/>
            <a:ext cx="450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正</a:t>
            </a:r>
          </a:p>
        </p:txBody>
      </p:sp>
      <p:sp>
        <p:nvSpPr>
          <p:cNvPr id="44045" name="文本框 18"/>
          <p:cNvSpPr txBox="1">
            <a:spLocks noChangeArrowheads="1"/>
          </p:cNvSpPr>
          <p:nvPr/>
        </p:nvSpPr>
        <p:spPr bwMode="auto">
          <a:xfrm>
            <a:off x="1849438" y="2681288"/>
            <a:ext cx="450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正</a:t>
            </a:r>
          </a:p>
        </p:txBody>
      </p:sp>
      <p:sp>
        <p:nvSpPr>
          <p:cNvPr id="44046" name="文本框 19"/>
          <p:cNvSpPr txBox="1">
            <a:spLocks noChangeArrowheads="1"/>
          </p:cNvSpPr>
          <p:nvPr/>
        </p:nvSpPr>
        <p:spPr bwMode="auto">
          <a:xfrm>
            <a:off x="6800850" y="3160713"/>
            <a:ext cx="450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正</a:t>
            </a:r>
          </a:p>
        </p:txBody>
      </p:sp>
      <p:sp>
        <p:nvSpPr>
          <p:cNvPr id="44047" name="文本框 20"/>
          <p:cNvSpPr txBox="1">
            <a:spLocks noChangeArrowheads="1"/>
          </p:cNvSpPr>
          <p:nvPr/>
        </p:nvSpPr>
        <p:spPr bwMode="auto">
          <a:xfrm>
            <a:off x="6102350" y="1644650"/>
            <a:ext cx="450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双极性电容</a:t>
            </a:r>
          </a:p>
        </p:txBody>
      </p:sp>
      <p:pic>
        <p:nvPicPr>
          <p:cNvPr id="45059" name="Picture 28" descr="http://img01.baimao.com/M00/0B/46/wKgAFFHNKhCAN2kqAAARrefFG6Y1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50" y="1949450"/>
            <a:ext cx="20002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30" descr="https://timgsa.baidu.com/timg?image&amp;quality=80&amp;size=b9999_10000&amp;sec=1525171268569&amp;di=3995a4e670d09105266c660440c765c8&amp;imgtype=jpg&amp;src=http%3A%2F%2Fimg3.imgtn.bdimg.com%2Fit%2Fu%3D3267548478%2C2676697349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1949450"/>
            <a:ext cx="20494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34" descr="https://timgsa.baidu.com/timg?image&amp;quality=80&amp;size=b10000_10000&amp;sec=1525161271&amp;di=41d6d0ee824a14357dd85cf6d7fe79c3&amp;src=http://img.diytrade.com/cdimg/1164628/12770199/0/12735593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4"/>
          <a:stretch>
            <a:fillRect/>
          </a:stretch>
        </p:blipFill>
        <p:spPr bwMode="auto">
          <a:xfrm>
            <a:off x="271463" y="1930400"/>
            <a:ext cx="26003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26" descr="https://timgsa.baidu.com/timg?image&amp;quality=80&amp;size=b9999_10000&amp;sec=1525171048144&amp;di=81f3bbe87cbdce78d6eb1bd82b93f9f8&amp;imgtype=0&amp;src=http%3A%2F%2Fimage.cn.made-in-china.com%2F2f0j01hCGQRNSKCsbT%2F%25E5%258F%258C%25E6%259E%2581%25E6%2580%25A7%25E8%25B4%25B4%25E7%2589%2587%25E7%2594%25B5%25E8%25A7%25A3%25E7%2594%25B5%25E5%25AE%25B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930400"/>
            <a:ext cx="2400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30" descr="https://timgsa.baidu.com/timg?image&amp;quality=80&amp;size=b9999_10000&amp;sec=1524750587216&amp;di=a6111df2e5915eb2898b6de1045e11cd&amp;imgtype=0&amp;src=http%3A%2F%2Fimage6.huangye88.com%2F2012%2F12%2F15%2Fcaffbe0857b349a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8325"/>
            <a:ext cx="26098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22" descr="https://timgsa.baidu.com/timg?image&amp;quality=80&amp;size=b9999_10000&amp;sec=1524750370896&amp;di=d1bdbbad3d9e5ac97984ab67d7440f8d&amp;imgtype=0&amp;src=http%3A%2F%2Fwww.jeccap.cn%2Fuploads%2Fallimg%2F170725%2F1112142G6-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8" r="37048"/>
          <a:stretch>
            <a:fillRect/>
          </a:stretch>
        </p:blipFill>
        <p:spPr bwMode="auto">
          <a:xfrm>
            <a:off x="6813550" y="4498975"/>
            <a:ext cx="609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32" descr="https://f10.baidu.com/it/u=2244599081,2212134408&amp;fm=7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5" y="4378325"/>
            <a:ext cx="23955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24" descr="https://timgsa.baidu.com/timg?image&amp;quality=80&amp;size=b9999_10000&amp;sec=1524750437386&amp;di=5f314e4d9bbf69061690f0290da5117d&amp;imgtype=0&amp;src=http%3A%2F%2Fwww.1024sj.com%2Fuploadimg%2Fanguidianrong%2FENd6sAdGb_134743914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63" y="4432300"/>
            <a:ext cx="151923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7" name="Picture 4" descr="https://timgsa.baidu.com/timg?image&amp;quality=80&amp;size=b9999_10000&amp;sec=1525171721835&amp;di=652808e66748bf92953a7d46a383bf74&amp;imgtype=0&amp;src=http%3A%2F%2Fimg006.hc360.cn%2Fg7%2FM08%2FD6%2F87%2FwKhQs1NPdDeEA2knAAAAAP4AjJU474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4378325"/>
            <a:ext cx="2400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0" y="4343400"/>
            <a:ext cx="9144000" cy="1920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电容过压、放电</a:t>
            </a: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46086" name="Picture 16" descr="https://timgsa.baidu.com/timg?image&amp;quality=80&amp;size=b9999_10000&amp;sec=1524896978106&amp;di=b3e124744f02348abdb513e31d5e15f3&amp;imgtype=0&amp;src=http%3A%2F%2Fb.hiphotos.baidu.com%2Fzhidao%2Fpic%2Fitem%2Fac345982b2b7d0a2dd77a81fcdef76094a369af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989388"/>
            <a:ext cx="377983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20" descr="https://timgsa.baidu.com/timg?image&amp;quality=80&amp;size=b9999_10000&amp;sec=1524897142506&amp;di=6535afb99ae6ca488313bc0ca54a78bc&amp;imgtype=0&amp;src=http%3A%2F%2Fcimg.163.com%2Fcatchpic%2F2%2F26%2F26F06365279FE7B6988B385B89ABFB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43" y="3939381"/>
            <a:ext cx="1889125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9" name="Picture 12" descr="https://timgsa.baidu.com/timg?image&amp;quality=80&amp;size=b9999_10000&amp;sec=1525007432731&amp;di=c9005d77d59a43e554841d45101109e9&amp;imgtype=0&amp;src=http%3A%2F%2Fwww.elecfans.com%2Fuploads%2Fallimg%2F171027%2F2362485-1G02GJ92H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5"/>
          <a:stretch>
            <a:fillRect/>
          </a:stretch>
        </p:blipFill>
        <p:spPr bwMode="auto">
          <a:xfrm>
            <a:off x="5832475" y="1954213"/>
            <a:ext cx="11096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0" name="Picture 14" descr="https://timgsa.baidu.com/timg?image&amp;quality=80&amp;size=b9999_10000&amp;sec=1525007494318&amp;di=25673435f78df9c43192b589c2621394&amp;imgtype=0&amp;src=http%3A%2F%2Fwww.6sq.net%2Fuploads%2Fquestions%2F20070806%2F20070806_0aefefd5af695352b3f99juBcgR5LQl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6" y="1981200"/>
            <a:ext cx="2268537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导体和绝缘体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导体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原子最外层的价电子很容易挣脱原子核的束缚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电阻率很小且易于传导电流的物质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/>
              <a:t>电流能够流过</a:t>
            </a:r>
            <a:r>
              <a:rPr lang="zh-CN" altLang="en-US" sz="2000" dirty="0" smtClean="0"/>
              <a:t>导体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Ø"/>
            </a:pPr>
            <a:endParaRPr lang="zh-CN" alt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dirty="0" smtClean="0"/>
          </a:p>
          <a:p>
            <a:r>
              <a:rPr lang="zh-CN" altLang="en-US" sz="2400" dirty="0" smtClean="0"/>
              <a:t>绝缘体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不善于传导电流的物质，又称为电介质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电阻率很大且不易于传导电流的物质</a:t>
            </a:r>
            <a:endParaRPr lang="en-US" altLang="zh-CN" sz="2000" dirty="0" smtClean="0"/>
          </a:p>
          <a:p>
            <a:endParaRPr lang="en-US" altLang="zh-CN" sz="2400" dirty="0" smtClean="0"/>
          </a:p>
        </p:txBody>
      </p:sp>
      <p:pic>
        <p:nvPicPr>
          <p:cNvPr id="2048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92475"/>
            <a:ext cx="57816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矩形 1"/>
          <p:cNvSpPr>
            <a:spLocks noChangeArrowheads="1"/>
          </p:cNvSpPr>
          <p:nvPr/>
        </p:nvSpPr>
        <p:spPr bwMode="auto">
          <a:xfrm>
            <a:off x="7391400" y="3657600"/>
            <a:ext cx="1107996" cy="36933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</a:rPr>
              <a:t>趋</a:t>
            </a:r>
            <a:r>
              <a:rPr lang="zh-CN" altLang="en-US" sz="1800" dirty="0" smtClean="0">
                <a:solidFill>
                  <a:srgbClr val="FF0000"/>
                </a:solidFill>
              </a:rPr>
              <a:t>肤</a:t>
            </a:r>
            <a:r>
              <a:rPr lang="zh-CN" altLang="en-US" sz="1800" dirty="0">
                <a:solidFill>
                  <a:srgbClr val="FF0000"/>
                </a:solidFill>
              </a:rPr>
              <a:t>效应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电容值表示法</a:t>
            </a:r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 smtClean="0">
                <a:solidFill>
                  <a:srgbClr val="FF6600"/>
                </a:solidFill>
                <a:latin typeface="宋体" panose="02010600030101010101" pitchFamily="2" charset="-122"/>
              </a:rPr>
              <a:t>（1）直标法</a:t>
            </a:r>
            <a:r>
              <a:rPr lang="zh-CN" altLang="en-US" sz="2000" dirty="0" smtClean="0">
                <a:solidFill>
                  <a:srgbClr val="FF66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000" b="1" dirty="0" smtClean="0">
                <a:solidFill>
                  <a:srgbClr val="0033CC"/>
                </a:solidFill>
                <a:latin typeface="宋体" panose="02010600030101010101" pitchFamily="2" charset="-122"/>
              </a:rPr>
              <a:t>表面印有电容值</a:t>
            </a:r>
            <a:endParaRPr lang="en-US" altLang="zh-CN" sz="2000" b="1" dirty="0" smtClean="0">
              <a:solidFill>
                <a:srgbClr val="0033CC"/>
              </a:solidFill>
              <a:latin typeface="宋体" panose="02010600030101010101" pitchFamily="2" charset="-122"/>
            </a:endParaRPr>
          </a:p>
          <a:p>
            <a:endParaRPr lang="en-US" altLang="zh-CN" sz="2000" b="1" dirty="0" smtClean="0">
              <a:solidFill>
                <a:srgbClr val="0033CC"/>
              </a:solidFill>
              <a:latin typeface="宋体" panose="02010600030101010101" pitchFamily="2" charset="-122"/>
            </a:endParaRPr>
          </a:p>
          <a:p>
            <a:endParaRPr lang="en-US" altLang="zh-CN" sz="2000" b="1" dirty="0" smtClean="0">
              <a:solidFill>
                <a:srgbClr val="0033CC"/>
              </a:solidFill>
              <a:latin typeface="宋体" panose="02010600030101010101" pitchFamily="2" charset="-122"/>
            </a:endParaRPr>
          </a:p>
          <a:p>
            <a:endParaRPr lang="en-US" altLang="zh-CN" sz="2000" b="1" dirty="0" smtClean="0">
              <a:solidFill>
                <a:srgbClr val="0033CC"/>
              </a:solidFill>
              <a:latin typeface="宋体" panose="02010600030101010101" pitchFamily="2" charset="-122"/>
            </a:endParaRPr>
          </a:p>
          <a:p>
            <a:endParaRPr lang="en-US" altLang="zh-CN" sz="2000" b="1" dirty="0" smtClean="0">
              <a:solidFill>
                <a:srgbClr val="0033CC"/>
              </a:solidFill>
              <a:latin typeface="宋体" panose="0201060003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660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000" b="1" dirty="0" smtClean="0">
                <a:solidFill>
                  <a:srgbClr val="FF66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000" b="1" dirty="0" smtClean="0">
                <a:solidFill>
                  <a:srgbClr val="FF6600"/>
                </a:solidFill>
                <a:latin typeface="宋体" panose="02010600030101010101" pitchFamily="2" charset="-122"/>
              </a:rPr>
              <a:t>）数码法</a:t>
            </a:r>
            <a:r>
              <a:rPr lang="zh-CN" altLang="en-US" sz="2000" dirty="0" smtClean="0">
                <a:solidFill>
                  <a:srgbClr val="FF6600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2000" b="1" dirty="0" smtClean="0">
                <a:solidFill>
                  <a:srgbClr val="0033CC"/>
                </a:solidFill>
                <a:latin typeface="宋体" panose="02010600030101010101" pitchFamily="2" charset="-122"/>
              </a:rPr>
              <a:t>三位代码“</a:t>
            </a:r>
            <a:r>
              <a:rPr lang="en-US" altLang="zh-CN" sz="2000" b="1" dirty="0" smtClean="0">
                <a:solidFill>
                  <a:srgbClr val="0033CC"/>
                </a:solidFill>
                <a:latin typeface="宋体" panose="02010600030101010101" pitchFamily="2" charset="-122"/>
              </a:rPr>
              <a:t>XXY”</a:t>
            </a:r>
            <a:r>
              <a:rPr lang="zh-CN" altLang="en-US" sz="2000" b="1" dirty="0" smtClean="0">
                <a:solidFill>
                  <a:srgbClr val="0033CC"/>
                </a:solidFill>
                <a:latin typeface="宋体" panose="02010600030101010101" pitchFamily="2" charset="-122"/>
              </a:rPr>
              <a:t>表示，前两位数字表示有效数</a:t>
            </a:r>
            <a:r>
              <a:rPr lang="zh-CN" altLang="en-US" sz="2000" b="1" dirty="0">
                <a:solidFill>
                  <a:srgbClr val="0033CC"/>
                </a:solidFill>
                <a:latin typeface="宋体" panose="02010600030101010101" pitchFamily="2" charset="-122"/>
              </a:rPr>
              <a:t>，后一位数字表示乘指数</a:t>
            </a:r>
            <a:r>
              <a:rPr lang="en-US" altLang="zh-CN" sz="2000" b="1" dirty="0">
                <a:solidFill>
                  <a:srgbClr val="0033CC"/>
                </a:solidFill>
                <a:latin typeface="宋体" panose="02010600030101010101" pitchFamily="2" charset="-122"/>
              </a:rPr>
              <a:t>10</a:t>
            </a:r>
            <a:r>
              <a:rPr lang="zh-CN" altLang="en-US" sz="2000" b="1" dirty="0">
                <a:solidFill>
                  <a:srgbClr val="0033CC"/>
                </a:solidFill>
                <a:latin typeface="宋体" panose="02010600030101010101" pitchFamily="2" charset="-122"/>
              </a:rPr>
              <a:t>的</a:t>
            </a:r>
            <a:r>
              <a:rPr lang="en-US" altLang="zh-CN" sz="2000" b="1" dirty="0">
                <a:solidFill>
                  <a:srgbClr val="0033CC"/>
                </a:solidFill>
                <a:latin typeface="宋体" panose="02010600030101010101" pitchFamily="2" charset="-122"/>
              </a:rPr>
              <a:t>n</a:t>
            </a:r>
            <a:r>
              <a:rPr lang="zh-CN" altLang="en-US" sz="2000" b="1" dirty="0">
                <a:solidFill>
                  <a:srgbClr val="0033CC"/>
                </a:solidFill>
                <a:latin typeface="宋体" panose="02010600030101010101" pitchFamily="2" charset="-122"/>
              </a:rPr>
              <a:t>次</a:t>
            </a:r>
            <a:r>
              <a:rPr lang="zh-CN" altLang="en-US" sz="2000" b="1" dirty="0" smtClean="0">
                <a:solidFill>
                  <a:srgbClr val="0033CC"/>
                </a:solidFill>
                <a:latin typeface="宋体" panose="02010600030101010101" pitchFamily="2" charset="-122"/>
              </a:rPr>
              <a:t>方</a:t>
            </a:r>
            <a:r>
              <a:rPr lang="en-US" altLang="zh-CN" sz="2000" b="1" dirty="0" smtClean="0">
                <a:solidFill>
                  <a:srgbClr val="0033CC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000" b="1" dirty="0" smtClean="0">
                <a:solidFill>
                  <a:srgbClr val="0033CC"/>
                </a:solidFill>
                <a:latin typeface="宋体" panose="02010600030101010101" pitchFamily="2" charset="-122"/>
              </a:rPr>
              <a:t>单位为</a:t>
            </a:r>
            <a:r>
              <a:rPr lang="en-US" altLang="zh-CN" sz="2000" b="1" dirty="0" smtClean="0">
                <a:solidFill>
                  <a:srgbClr val="0033CC"/>
                </a:solidFill>
                <a:latin typeface="宋体" panose="02010600030101010101" pitchFamily="2" charset="-122"/>
              </a:rPr>
              <a:t>pF</a:t>
            </a:r>
            <a:r>
              <a:rPr lang="zh-CN" altLang="en-US" sz="2000" b="1" dirty="0" smtClean="0">
                <a:solidFill>
                  <a:srgbClr val="0033CC"/>
                </a:solidFill>
                <a:latin typeface="宋体" panose="02010600030101010101" pitchFamily="2" charset="-122"/>
              </a:rPr>
              <a:t>。</a:t>
            </a:r>
            <a:r>
              <a:rPr lang="zh-CN" altLang="en-US" sz="2000" dirty="0" smtClean="0"/>
              <a:t>当</a:t>
            </a:r>
            <a:r>
              <a:rPr lang="en-US" altLang="zh-CN" sz="2000" dirty="0" smtClean="0"/>
              <a:t>Y= 9</a:t>
            </a:r>
            <a:r>
              <a:rPr lang="zh-CN" altLang="en-US" sz="2000" dirty="0" smtClean="0"/>
              <a:t>时，对应前述</a:t>
            </a:r>
            <a:r>
              <a:rPr lang="en-US" altLang="zh-CN" sz="2000" dirty="0" smtClean="0"/>
              <a:t>n = -1</a:t>
            </a:r>
            <a:r>
              <a:rPr lang="zh-CN" altLang="en-US" sz="2000" dirty="0" smtClean="0"/>
              <a:t>；当</a:t>
            </a:r>
            <a:r>
              <a:rPr lang="en-US" altLang="zh-CN" sz="2000" dirty="0" smtClean="0"/>
              <a:t>Y= 8</a:t>
            </a:r>
            <a:r>
              <a:rPr lang="zh-CN" altLang="en-US" sz="2000" dirty="0" smtClean="0"/>
              <a:t>时，对应前述</a:t>
            </a:r>
            <a:r>
              <a:rPr lang="en-US" altLang="zh-CN" sz="2000" dirty="0" smtClean="0"/>
              <a:t>n = -2</a:t>
            </a:r>
            <a:r>
              <a:rPr lang="zh-CN" altLang="en-US" sz="2000" dirty="0" smtClean="0"/>
              <a:t>；当</a:t>
            </a:r>
            <a:r>
              <a:rPr lang="en-US" altLang="zh-CN" sz="2000" dirty="0" smtClean="0"/>
              <a:t>Y=1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6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时，</a:t>
            </a:r>
            <a:r>
              <a:rPr lang="en-US" altLang="zh-CN" sz="2000" dirty="0" smtClean="0"/>
              <a:t>Y</a:t>
            </a:r>
            <a:r>
              <a:rPr lang="zh-CN" altLang="en-US" sz="2000" dirty="0" smtClean="0"/>
              <a:t>就等于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；若</a:t>
            </a:r>
            <a:r>
              <a:rPr lang="en-US" altLang="zh-CN" sz="2000" dirty="0" smtClean="0"/>
              <a:t>Y=0</a:t>
            </a:r>
            <a:r>
              <a:rPr lang="zh-CN" altLang="en-US" sz="2000" dirty="0" smtClean="0"/>
              <a:t>，同直标法。</a:t>
            </a:r>
            <a:endParaRPr lang="zh-CN" altLang="en-US" sz="2000" b="1" dirty="0" smtClean="0">
              <a:solidFill>
                <a:srgbClr val="0033CC"/>
              </a:solidFill>
              <a:latin typeface="宋体" panose="02010600030101010101" pitchFamily="2" charset="-122"/>
            </a:endParaRPr>
          </a:p>
          <a:p>
            <a:endParaRPr lang="zh-CN" altLang="en-US" sz="2000" b="1" dirty="0" smtClean="0">
              <a:solidFill>
                <a:srgbClr val="0033CC"/>
              </a:solidFill>
              <a:latin typeface="宋体" panose="02010600030101010101" pitchFamily="2" charset="-122"/>
            </a:endParaRPr>
          </a:p>
          <a:p>
            <a:endParaRPr lang="zh-CN" altLang="en-US" sz="2000" dirty="0" smtClean="0"/>
          </a:p>
        </p:txBody>
      </p:sp>
      <p:pic>
        <p:nvPicPr>
          <p:cNvPr id="47108" name="Picture 2" descr="https://timgsa.baidu.com/timg?image&amp;quality=80&amp;size=b9999_10000&amp;sec=1524911595220&amp;di=9569a7ee95993882f9bef9a69bc89faa&amp;imgtype=0&amp;src=http%3A%2F%2Ffile.youboy.com%2Fa%2F113%2F78%2F75%2F5%2F15834215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" t="20155" b="18423"/>
          <a:stretch>
            <a:fillRect/>
          </a:stretch>
        </p:blipFill>
        <p:spPr bwMode="auto">
          <a:xfrm>
            <a:off x="188913" y="2682875"/>
            <a:ext cx="1870075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4" descr="https://timgsa.baidu.com/timg?image&amp;quality=80&amp;size=b9999_10000&amp;sec=1524911624894&amp;di=3d502068cd59c3b605be576e5c72c99b&amp;imgtype=0&amp;src=http%3A%2F%2Fimage.cn.made-in-china.com%2F2f0j01mMdafZnFKeqy%2F%25E6%2599%25AE%25E9%2580%259A%25E5%2593%2581%25E7%2594%25B5%25E5%25AE%25B9%25E5%2599%25A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2652713"/>
            <a:ext cx="14398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6" descr="https://timgsa.baidu.com/timg?image&amp;quality=80&amp;size=b9999_10000&amp;sec=1524911685842&amp;di=c10a53a97a4d839760ad6b52910cfe7d&amp;imgtype=0&amp;src=http%3A%2F%2Fwww.1024sj.com%2Fuploadimg%2Fdianrongqi119%2FT6GBcFKhL_13473584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7" b="24869"/>
          <a:stretch>
            <a:fillRect/>
          </a:stretch>
        </p:blipFill>
        <p:spPr bwMode="auto">
          <a:xfrm>
            <a:off x="4217988" y="2647950"/>
            <a:ext cx="12604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Picture 8" descr="https://ss2.bdstatic.com/70cFvnSh_Q1YnxGkpoWK1HF6hhy/it/u=3796500390,3514129698&amp;fm=27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4" t="13042" r="13057" b="23460"/>
          <a:stretch>
            <a:fillRect/>
          </a:stretch>
        </p:blipFill>
        <p:spPr bwMode="auto">
          <a:xfrm>
            <a:off x="2754313" y="2652713"/>
            <a:ext cx="14398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10" descr="https://timgsa.baidu.com/timg?image&amp;quality=80&amp;size=b9999_10000&amp;sec=1524911769704&amp;di=41c8f3bdd1469616ba8d2a82d68c7798&amp;imgtype=0&amp;src=http%3A%2F%2Fimgsrc.baidu.com%2Fimgad%2Fpic%2Fitem%2Fbba1cd11728b4710c5848939c9cec3fdfd03239f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9" t="12930" r="30026" b="55370"/>
          <a:stretch>
            <a:fillRect/>
          </a:stretch>
        </p:blipFill>
        <p:spPr bwMode="auto">
          <a:xfrm>
            <a:off x="5535613" y="2652713"/>
            <a:ext cx="12795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Picture 12" descr="https://timgsa.baidu.com/timg?image&amp;quality=80&amp;size=b9999_10000&amp;sec=1524911837623&amp;di=9ee8c4b9373630d7f8d5b0bdf494792b&amp;imgtype=0&amp;src=http%3A%2F%2Fimage.alighting.cn%2F2012%2F12%2F03%2F20121203020046684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2" r="32346" b="27937"/>
          <a:stretch>
            <a:fillRect/>
          </a:stretch>
        </p:blipFill>
        <p:spPr bwMode="auto">
          <a:xfrm>
            <a:off x="4219575" y="3097213"/>
            <a:ext cx="1258888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4" name="Picture 14" descr="https://timgsa.baidu.com/timg?image&amp;quality=80&amp;size=b10000_10000&amp;sec=1524901784&amp;di=1f27f90f9f9f6ce176dc143f44bea59c&amp;src=http://s15.sinaimg.cn/mw690/004evrAggy6IWKyAWzI4e&amp;69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2654300"/>
            <a:ext cx="14144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5" name="Picture 16" descr="https://timgsa.baidu.com/timg?image&amp;quality=80&amp;size=b10000_10000&amp;sec=1524901776&amp;di=362e823a934a8d00a7073196fdec1cbe&amp;src=http://img.diytrade.com/cdimg/2017610/31572344/0/135788727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98"/>
          <a:stretch>
            <a:fillRect/>
          </a:stretch>
        </p:blipFill>
        <p:spPr bwMode="auto">
          <a:xfrm>
            <a:off x="6815138" y="2652713"/>
            <a:ext cx="7524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6" name="Picture 20" descr="https://timgsa.baidu.com/timg?image&amp;quality=80&amp;size=b9999_10000&amp;sec=1524911984194&amp;di=6a76f206bc866ad1e068129fe8b1c2df&amp;imgtype=0&amp;src=http%3A%2F%2Fwww.jeccap.cn%2Fuploads%2Fallimg%2F170725%2F1112142G6-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1" t="7333" r="32999" b="44835"/>
          <a:stretch>
            <a:fillRect/>
          </a:stretch>
        </p:blipFill>
        <p:spPr bwMode="auto">
          <a:xfrm>
            <a:off x="2135188" y="5105400"/>
            <a:ext cx="733425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7" name="Picture 22" descr="https://timgsa.baidu.com/timg?image&amp;quality=80&amp;size=b9999_10000&amp;sec=1524911994789&amp;di=f05c3511fea36f9de1a38103d90393cd&amp;imgtype=0&amp;src=http%3A%2F%2Fpic13.qiyeku.com%2Fqiyeku_pic%2F2014%2F7%2F31%2Fsbkihc30%2Fproduct%2Fproduct_pic%2Fimage%2F2014_08_02%2F20140802101721918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5200" r="50700" b="40758"/>
          <a:stretch>
            <a:fillRect/>
          </a:stretch>
        </p:blipFill>
        <p:spPr bwMode="auto">
          <a:xfrm>
            <a:off x="3163888" y="5105400"/>
            <a:ext cx="773112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8" name="Picture 24" descr="https://timgsa.baidu.com/timg?image&amp;quality=80&amp;size=b9999_10000&amp;sec=1524912235572&amp;di=9cde8d08d90fb8b1561b8492391755a2&amp;imgtype=0&amp;src=http%3A%2F%2Fimg007.hc360.cn%2Fy3%2FM06%2FE5%2FA7%2FwKhQh1UheWeEQ7qxAAAAAMPuz-g08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9" t="18336" r="27209" b="53036"/>
          <a:stretch>
            <a:fillRect/>
          </a:stretch>
        </p:blipFill>
        <p:spPr bwMode="auto">
          <a:xfrm>
            <a:off x="231775" y="5105400"/>
            <a:ext cx="19812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9" name="文本框 3"/>
          <p:cNvSpPr txBox="1">
            <a:spLocks noChangeArrowheads="1"/>
          </p:cNvSpPr>
          <p:nvPr/>
        </p:nvSpPr>
        <p:spPr bwMode="auto">
          <a:xfrm>
            <a:off x="4419600" y="5124450"/>
            <a:ext cx="3622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473-&gt;47X10</a:t>
            </a:r>
            <a:r>
              <a:rPr lang="en-US" altLang="zh-CN" sz="1800" baseline="30000"/>
              <a:t>3</a:t>
            </a:r>
            <a:r>
              <a:rPr lang="en-US" altLang="zh-CN" sz="1800"/>
              <a:t>=47 000pF=0.047uF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104-&gt;10X10</a:t>
            </a:r>
            <a:r>
              <a:rPr lang="en-US" altLang="zh-CN" sz="1800" baseline="30000"/>
              <a:t>4</a:t>
            </a:r>
            <a:r>
              <a:rPr lang="en-US" altLang="zh-CN" sz="1800"/>
              <a:t>=10 0000pF=0.1uF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229-&gt;22X10</a:t>
            </a:r>
            <a:r>
              <a:rPr lang="en-US" altLang="zh-CN" sz="1800" baseline="30000"/>
              <a:t>-1</a:t>
            </a:r>
            <a:r>
              <a:rPr lang="en-US" altLang="zh-CN" sz="1800"/>
              <a:t>=2.2pF=2.2X10</a:t>
            </a:r>
            <a:r>
              <a:rPr lang="en-US" altLang="zh-CN" sz="1800" baseline="30000"/>
              <a:t>-6</a:t>
            </a:r>
            <a:r>
              <a:rPr lang="en-US" altLang="zh-CN" sz="1800"/>
              <a:t>uF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200-&gt;200pF</a:t>
            </a:r>
            <a:endParaRPr lang="zh-CN" altLang="en-US" sz="1800"/>
          </a:p>
        </p:txBody>
      </p:sp>
      <p:sp>
        <p:nvSpPr>
          <p:cNvPr id="47120" name="文本框 17"/>
          <p:cNvSpPr txBox="1">
            <a:spLocks noChangeArrowheads="1"/>
          </p:cNvSpPr>
          <p:nvPr/>
        </p:nvSpPr>
        <p:spPr bwMode="auto">
          <a:xfrm>
            <a:off x="4481513" y="1852613"/>
            <a:ext cx="3671887" cy="6461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33CC"/>
                </a:solidFill>
                <a:latin typeface="宋体" panose="02010600030101010101" pitchFamily="2" charset="-122"/>
              </a:rPr>
              <a:t>不带小数点，不带单位，单位为</a:t>
            </a:r>
            <a:r>
              <a:rPr lang="en-US" altLang="zh-CN" sz="1800" b="1">
                <a:solidFill>
                  <a:srgbClr val="0033CC"/>
                </a:solidFill>
                <a:latin typeface="宋体" panose="02010600030101010101" pitchFamily="2" charset="-122"/>
              </a:rPr>
              <a:t>pF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>
                <a:solidFill>
                  <a:srgbClr val="0033CC"/>
                </a:solidFill>
                <a:latin typeface="宋体" panose="02010600030101010101" pitchFamily="2" charset="-122"/>
              </a:rPr>
              <a:t>带小数点，不带单位，单位为</a:t>
            </a:r>
            <a:r>
              <a:rPr lang="en-US" altLang="zh-CN" sz="1800" b="1">
                <a:solidFill>
                  <a:srgbClr val="0033CC"/>
                </a:solidFill>
                <a:latin typeface="宋体" panose="02010600030101010101" pitchFamily="2" charset="-122"/>
              </a:rPr>
              <a:t>uF</a:t>
            </a:r>
            <a:endParaRPr lang="zh-CN" altLang="en-US" sz="1800"/>
          </a:p>
        </p:txBody>
      </p:sp>
      <p:sp>
        <p:nvSpPr>
          <p:cNvPr id="46097" name="Rectangle 25"/>
          <p:cNvSpPr>
            <a:spLocks noChangeArrowheads="1"/>
          </p:cNvSpPr>
          <p:nvPr/>
        </p:nvSpPr>
        <p:spPr bwMode="auto">
          <a:xfrm>
            <a:off x="652463" y="1436688"/>
            <a:ext cx="7904162" cy="376237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65067" rIns="0" bIns="65067" anchor="ctr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600" dirty="0" smtClean="0">
                <a:solidFill>
                  <a:srgbClr val="333333"/>
                </a:solidFill>
                <a:latin typeface="PingFang SC"/>
              </a:rPr>
              <a:t>法拉</a:t>
            </a:r>
            <a:r>
              <a:rPr lang="en-US" altLang="zh-CN" sz="1600" dirty="0" smtClean="0">
                <a:solidFill>
                  <a:srgbClr val="333333"/>
                </a:solidFill>
                <a:latin typeface="PingFang SC"/>
              </a:rPr>
              <a:t>(F)</a:t>
            </a:r>
            <a:r>
              <a:rPr lang="zh-CN" altLang="en-US" sz="1600" dirty="0" smtClean="0">
                <a:solidFill>
                  <a:srgbClr val="333333"/>
                </a:solidFill>
                <a:latin typeface="PingFang SC"/>
              </a:rPr>
              <a:t>、</a:t>
            </a:r>
            <a:r>
              <a:rPr lang="zh-CN" altLang="zh-CN" sz="1600" dirty="0" smtClean="0">
                <a:solidFill>
                  <a:srgbClr val="333333"/>
                </a:solidFill>
                <a:latin typeface="PingFang SC"/>
              </a:rPr>
              <a:t>毫法（mF）、微法（uF）、纳法（nF）、皮法（pF）</a:t>
            </a:r>
            <a:r>
              <a:rPr lang="zh-CN" altLang="en-US" sz="1600" dirty="0" smtClean="0">
                <a:solidFill>
                  <a:srgbClr val="333333"/>
                </a:solidFill>
                <a:latin typeface="PingFang SC"/>
              </a:rPr>
              <a:t>、飞法</a:t>
            </a:r>
            <a:r>
              <a:rPr lang="en-US" altLang="zh-CN" sz="1600" dirty="0" smtClean="0">
                <a:solidFill>
                  <a:srgbClr val="333333"/>
                </a:solidFill>
                <a:latin typeface="PingFang SC"/>
              </a:rPr>
              <a:t>(</a:t>
            </a:r>
            <a:r>
              <a:rPr lang="en-US" altLang="zh-CN" sz="1600" dirty="0" err="1" smtClean="0">
                <a:solidFill>
                  <a:srgbClr val="333333"/>
                </a:solidFill>
                <a:latin typeface="PingFang SC"/>
              </a:rPr>
              <a:t>fF</a:t>
            </a:r>
            <a:r>
              <a:rPr lang="en-US" altLang="zh-CN" sz="1600" dirty="0" smtClean="0">
                <a:solidFill>
                  <a:srgbClr val="333333"/>
                </a:solidFill>
                <a:latin typeface="PingFang SC"/>
              </a:rPr>
              <a:t>)</a:t>
            </a:r>
            <a:endParaRPr lang="zh-CN" altLang="zh-CN" sz="1600" dirty="0" smtClean="0"/>
          </a:p>
        </p:txBody>
      </p:sp>
      <p:sp>
        <p:nvSpPr>
          <p:cNvPr id="6" name="矩形 5"/>
          <p:cNvSpPr/>
          <p:nvPr/>
        </p:nvSpPr>
        <p:spPr>
          <a:xfrm>
            <a:off x="890588" y="6400800"/>
            <a:ext cx="7666037" cy="37465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lnSpc>
                <a:spcPts val="2175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B±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0.1%</a:t>
            </a:r>
            <a:r>
              <a:rPr lang="zh-CN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C±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0.25%</a:t>
            </a:r>
            <a:r>
              <a:rPr lang="zh-CN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D±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0.5%</a:t>
            </a:r>
            <a:r>
              <a:rPr lang="zh-CN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F±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1%</a:t>
            </a:r>
            <a:r>
              <a:rPr lang="zh-CN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J±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5%</a:t>
            </a:r>
            <a:r>
              <a:rPr lang="zh-CN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K±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10%</a:t>
            </a:r>
            <a:r>
              <a:rPr lang="zh-CN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M±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20%</a:t>
            </a:r>
            <a:r>
              <a:rPr lang="zh-CN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Z+20%-80%</a:t>
            </a:r>
            <a:endParaRPr lang="zh-CN" altLang="zh-CN" sz="1600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7123" name="Picture 14" descr="https://ss0.bdstatic.com/70cFvHSh_Q1YnxGkpoWK1HF6hhy/it/u=2579575121,2204023913&amp;fm=27&amp;gp=0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23" b="34521"/>
          <a:stretch>
            <a:fillRect/>
          </a:stretch>
        </p:blipFill>
        <p:spPr bwMode="auto">
          <a:xfrm>
            <a:off x="8170863" y="1839913"/>
            <a:ext cx="415925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4" name="Picture 20" descr="https://timgsa.baidu.com/timg?image&amp;quality=80&amp;size=b9999_10000&amp;sec=1525172972613&amp;di=e26422728f9aed8c1468153f14b849e2&amp;imgtype=0&amp;src=http%3A%2F%2Fimg006.hc360.cn%2Fhb%2FMTQ1NjExMzEyNDc1ODE5NzQ0ODE4NDA%3D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5" y="1885950"/>
            <a:ext cx="6000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电容的用途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000" dirty="0"/>
              <a:t>吸收电路中的干扰脉冲信号，平滑浪涌电流，存储电能等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/>
              <a:t> 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储能：</a:t>
            </a:r>
            <a:r>
              <a:rPr lang="zh-CN" altLang="en-US" sz="1600" dirty="0"/>
              <a:t>储存电能，用于必须要的时候释放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滤波：</a:t>
            </a:r>
            <a:r>
              <a:rPr lang="zh-CN" altLang="en-US" sz="1600" dirty="0"/>
              <a:t>降低交流脉动波纹系数提升高效平滑直流输出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隔直流：</a:t>
            </a:r>
            <a:r>
              <a:rPr lang="zh-CN" altLang="en-US" sz="1600" dirty="0"/>
              <a:t>阻止直流通过而让交流通过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耦合：</a:t>
            </a:r>
            <a:r>
              <a:rPr lang="zh-CN" altLang="en-US" sz="1600" dirty="0"/>
              <a:t>作为两个电路之间的连接，允许交流信号通过并传输到下一级电路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去耦（旁路）：为电路</a:t>
            </a:r>
            <a:r>
              <a:rPr lang="zh-CN" altLang="en-US" sz="1600" dirty="0"/>
              <a:t>中某些并联的元件提供低阻抗</a:t>
            </a:r>
            <a:r>
              <a:rPr lang="zh-CN" altLang="en-US" sz="1600" dirty="0" smtClean="0"/>
              <a:t>通路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去掉有害成分</a:t>
            </a:r>
            <a:r>
              <a:rPr lang="en-US" altLang="zh-CN" sz="1600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zh-CN" sz="1600" dirty="0" smtClean="0"/>
              <a:t>…</a:t>
            </a:r>
            <a:endParaRPr lang="zh-CN" altLang="en-US" sz="1600" dirty="0"/>
          </a:p>
        </p:txBody>
      </p:sp>
      <p:pic>
        <p:nvPicPr>
          <p:cNvPr id="48132" name="Picture 7" descr="https://timgsa.baidu.com/timg?image&amp;quality=80&amp;size=b9999_10000&amp;sec=1525005987075&amp;di=ca25a434c15aa0c1a53f96a8f744fdc9&amp;imgtype=0&amp;src=http%3A%2F%2Fwww.e-zonesun.com%2Fuploadfiles%2Fimage%2F20180209%2F20180209084719_7189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4994275"/>
            <a:ext cx="2663825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9" descr="https://timgsa.baidu.com/timg?image&amp;quality=80&amp;size=b9999_10000&amp;sec=1525006555994&amp;di=4385423c1c48c197d6e05db72f12db0f&amp;imgtype=0&amp;src=http%3A%2F%2Fp8.qhimg.com%2Fdr%2F250_500_%2Ft01e8d9bf5b5ec7330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5048250"/>
            <a:ext cx="23812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11" descr="https://timgsa.baidu.com/timg?image&amp;quality=80&amp;size=b9999_10000&amp;sec=1525006769968&amp;di=9d05089212eef7b8dadf61f7dc52f60b&amp;imgtype=0&amp;src=http%3A%2F%2Fimg0.imgtn.bdimg.com%2Fit%2Fu%3D387598225%2C3749394500%26fm%3D214%26gp%3D0.jp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5259388"/>
            <a:ext cx="3768725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C:\Users\Administrator\AppData\Roaming\Tencent\Users\2360889142\QQ\WinTemp\RichOle\N12}058DF$A}7Q0[5[`XM9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3657600"/>
            <a:ext cx="2286000" cy="185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电路基础</a:t>
            </a:r>
          </a:p>
        </p:txBody>
      </p:sp>
      <p:sp>
        <p:nvSpPr>
          <p:cNvPr id="49156" name="内容占位符 2"/>
          <p:cNvSpPr txBox="1">
            <a:spLocks/>
          </p:cNvSpPr>
          <p:nvPr/>
        </p:nvSpPr>
        <p:spPr bwMode="auto">
          <a:xfrm>
            <a:off x="457200" y="1981200"/>
            <a:ext cx="5257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金属导线和电气、电子部件组成的导电回路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电路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它将系统表示为由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组件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电流流经元件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电压产生于元件间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电路是非常重要且有用的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可以用作复杂系统的模型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2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生物模型</a:t>
            </a:r>
            <a:endParaRPr lang="en-US" altLang="zh-CN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2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热力学模型</a:t>
            </a:r>
            <a:endParaRPr lang="en-US" altLang="zh-CN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2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流体模型</a:t>
            </a:r>
            <a:endParaRPr lang="en-US" altLang="zh-CN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1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可以用在物理系统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lvl="2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能源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(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电源、变压器、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电线等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)</a:t>
            </a:r>
          </a:p>
          <a:p>
            <a:pPr lvl="2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电子设备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(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手机、电脑设备等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)</a:t>
            </a:r>
          </a:p>
          <a:p>
            <a:pPr lvl="2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传感器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(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声呐、葡萄糖传感器等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)</a:t>
            </a:r>
          </a:p>
          <a:p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2474913"/>
            <a:ext cx="5772150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矩形 10"/>
          <p:cNvSpPr>
            <a:spLocks noChangeArrowheads="1"/>
          </p:cNvSpPr>
          <p:nvPr/>
        </p:nvSpPr>
        <p:spPr bwMode="auto">
          <a:xfrm>
            <a:off x="746125" y="1676400"/>
            <a:ext cx="7102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: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通过导线连接的所有点，在电线上的任何地方都有相同的电压。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51204" name="矩形 12"/>
          <p:cNvSpPr>
            <a:spLocks noChangeArrowheads="1"/>
          </p:cNvSpPr>
          <p:nvPr/>
        </p:nvSpPr>
        <p:spPr bwMode="auto">
          <a:xfrm>
            <a:off x="746125" y="4108450"/>
            <a:ext cx="7102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支路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: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在两个节点之间的电路元素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回路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: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在同一个开始节点结束的任何电路分支。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81150" y="2438400"/>
            <a:ext cx="857250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节点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29000" y="2514600"/>
            <a:ext cx="838200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节点</a:t>
            </a:r>
            <a:r>
              <a:rPr lang="en-US" altLang="zh-CN" dirty="0">
                <a:solidFill>
                  <a:srgbClr val="000000"/>
                </a:solidFill>
              </a:rPr>
              <a:t>2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62200" y="3636963"/>
            <a:ext cx="838200" cy="20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节点</a:t>
            </a:r>
            <a:r>
              <a:rPr lang="en-US" altLang="zh-CN" dirty="0">
                <a:solidFill>
                  <a:srgbClr val="000000"/>
                </a:solidFill>
              </a:rPr>
              <a:t>3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91200" y="3255963"/>
            <a:ext cx="636588" cy="20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回路</a:t>
            </a:r>
          </a:p>
        </p:txBody>
      </p:sp>
      <p:sp>
        <p:nvSpPr>
          <p:cNvPr id="512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电路基础</a:t>
            </a:r>
          </a:p>
        </p:txBody>
      </p:sp>
      <p:pic>
        <p:nvPicPr>
          <p:cNvPr id="51210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4770438"/>
            <a:ext cx="35433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5102225" y="509905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908800" y="50800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095875" y="6473825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5545138" y="5556250"/>
            <a:ext cx="925512" cy="742950"/>
          </a:xfrm>
          <a:custGeom>
            <a:avLst/>
            <a:gdLst>
              <a:gd name="connsiteX0" fmla="*/ 36663 w 925663"/>
              <a:gd name="connsiteY0" fmla="*/ 22225 h 742950"/>
              <a:gd name="connsiteX1" fmla="*/ 62063 w 925663"/>
              <a:gd name="connsiteY1" fmla="*/ 12700 h 742950"/>
              <a:gd name="connsiteX2" fmla="*/ 77938 w 925663"/>
              <a:gd name="connsiteY2" fmla="*/ 9525 h 742950"/>
              <a:gd name="connsiteX3" fmla="*/ 90638 w 925663"/>
              <a:gd name="connsiteY3" fmla="*/ 6350 h 742950"/>
              <a:gd name="connsiteX4" fmla="*/ 100163 w 925663"/>
              <a:gd name="connsiteY4" fmla="*/ 3175 h 742950"/>
              <a:gd name="connsiteX5" fmla="*/ 125563 w 925663"/>
              <a:gd name="connsiteY5" fmla="*/ 0 h 742950"/>
              <a:gd name="connsiteX6" fmla="*/ 433538 w 925663"/>
              <a:gd name="connsiteY6" fmla="*/ 3175 h 742950"/>
              <a:gd name="connsiteX7" fmla="*/ 452588 w 925663"/>
              <a:gd name="connsiteY7" fmla="*/ 6350 h 742950"/>
              <a:gd name="connsiteX8" fmla="*/ 481163 w 925663"/>
              <a:gd name="connsiteY8" fmla="*/ 9525 h 742950"/>
              <a:gd name="connsiteX9" fmla="*/ 528788 w 925663"/>
              <a:gd name="connsiteY9" fmla="*/ 15875 h 742950"/>
              <a:gd name="connsiteX10" fmla="*/ 560538 w 925663"/>
              <a:gd name="connsiteY10" fmla="*/ 22225 h 742950"/>
              <a:gd name="connsiteX11" fmla="*/ 601813 w 925663"/>
              <a:gd name="connsiteY11" fmla="*/ 28575 h 742950"/>
              <a:gd name="connsiteX12" fmla="*/ 614513 w 925663"/>
              <a:gd name="connsiteY12" fmla="*/ 31750 h 742950"/>
              <a:gd name="connsiteX13" fmla="*/ 646263 w 925663"/>
              <a:gd name="connsiteY13" fmla="*/ 34925 h 742950"/>
              <a:gd name="connsiteX14" fmla="*/ 662138 w 925663"/>
              <a:gd name="connsiteY14" fmla="*/ 41275 h 742950"/>
              <a:gd name="connsiteX15" fmla="*/ 674838 w 925663"/>
              <a:gd name="connsiteY15" fmla="*/ 44450 h 742950"/>
              <a:gd name="connsiteX16" fmla="*/ 684363 w 925663"/>
              <a:gd name="connsiteY16" fmla="*/ 47625 h 742950"/>
              <a:gd name="connsiteX17" fmla="*/ 697063 w 925663"/>
              <a:gd name="connsiteY17" fmla="*/ 50800 h 742950"/>
              <a:gd name="connsiteX18" fmla="*/ 706588 w 925663"/>
              <a:gd name="connsiteY18" fmla="*/ 53975 h 742950"/>
              <a:gd name="connsiteX19" fmla="*/ 731988 w 925663"/>
              <a:gd name="connsiteY19" fmla="*/ 60325 h 742950"/>
              <a:gd name="connsiteX20" fmla="*/ 741513 w 925663"/>
              <a:gd name="connsiteY20" fmla="*/ 63500 h 742950"/>
              <a:gd name="connsiteX21" fmla="*/ 754213 w 925663"/>
              <a:gd name="connsiteY21" fmla="*/ 66675 h 742950"/>
              <a:gd name="connsiteX22" fmla="*/ 770088 w 925663"/>
              <a:gd name="connsiteY22" fmla="*/ 73025 h 742950"/>
              <a:gd name="connsiteX23" fmla="*/ 782788 w 925663"/>
              <a:gd name="connsiteY23" fmla="*/ 76200 h 742950"/>
              <a:gd name="connsiteX24" fmla="*/ 811363 w 925663"/>
              <a:gd name="connsiteY24" fmla="*/ 82550 h 742950"/>
              <a:gd name="connsiteX25" fmla="*/ 820888 w 925663"/>
              <a:gd name="connsiteY25" fmla="*/ 88900 h 742950"/>
              <a:gd name="connsiteX26" fmla="*/ 843113 w 925663"/>
              <a:gd name="connsiteY26" fmla="*/ 101600 h 742950"/>
              <a:gd name="connsiteX27" fmla="*/ 852638 w 925663"/>
              <a:gd name="connsiteY27" fmla="*/ 111125 h 742950"/>
              <a:gd name="connsiteX28" fmla="*/ 858988 w 925663"/>
              <a:gd name="connsiteY28" fmla="*/ 120650 h 742950"/>
              <a:gd name="connsiteX29" fmla="*/ 868513 w 925663"/>
              <a:gd name="connsiteY29" fmla="*/ 123825 h 742950"/>
              <a:gd name="connsiteX30" fmla="*/ 890738 w 925663"/>
              <a:gd name="connsiteY30" fmla="*/ 152400 h 742950"/>
              <a:gd name="connsiteX31" fmla="*/ 897088 w 925663"/>
              <a:gd name="connsiteY31" fmla="*/ 161925 h 742950"/>
              <a:gd name="connsiteX32" fmla="*/ 906613 w 925663"/>
              <a:gd name="connsiteY32" fmla="*/ 180975 h 742950"/>
              <a:gd name="connsiteX33" fmla="*/ 916138 w 925663"/>
              <a:gd name="connsiteY33" fmla="*/ 231775 h 742950"/>
              <a:gd name="connsiteX34" fmla="*/ 922488 w 925663"/>
              <a:gd name="connsiteY34" fmla="*/ 250825 h 742950"/>
              <a:gd name="connsiteX35" fmla="*/ 925663 w 925663"/>
              <a:gd name="connsiteY35" fmla="*/ 260350 h 742950"/>
              <a:gd name="connsiteX36" fmla="*/ 922488 w 925663"/>
              <a:gd name="connsiteY36" fmla="*/ 498475 h 742950"/>
              <a:gd name="connsiteX37" fmla="*/ 916138 w 925663"/>
              <a:gd name="connsiteY37" fmla="*/ 514350 h 742950"/>
              <a:gd name="connsiteX38" fmla="*/ 912963 w 925663"/>
              <a:gd name="connsiteY38" fmla="*/ 533400 h 742950"/>
              <a:gd name="connsiteX39" fmla="*/ 903438 w 925663"/>
              <a:gd name="connsiteY39" fmla="*/ 568325 h 742950"/>
              <a:gd name="connsiteX40" fmla="*/ 900263 w 925663"/>
              <a:gd name="connsiteY40" fmla="*/ 587375 h 742950"/>
              <a:gd name="connsiteX41" fmla="*/ 893913 w 925663"/>
              <a:gd name="connsiteY41" fmla="*/ 603250 h 742950"/>
              <a:gd name="connsiteX42" fmla="*/ 881213 w 925663"/>
              <a:gd name="connsiteY42" fmla="*/ 631825 h 742950"/>
              <a:gd name="connsiteX43" fmla="*/ 878038 w 925663"/>
              <a:gd name="connsiteY43" fmla="*/ 647700 h 742950"/>
              <a:gd name="connsiteX44" fmla="*/ 862163 w 925663"/>
              <a:gd name="connsiteY44" fmla="*/ 666750 h 742950"/>
              <a:gd name="connsiteX45" fmla="*/ 858988 w 925663"/>
              <a:gd name="connsiteY45" fmla="*/ 676275 h 742950"/>
              <a:gd name="connsiteX46" fmla="*/ 827238 w 925663"/>
              <a:gd name="connsiteY46" fmla="*/ 701675 h 742950"/>
              <a:gd name="connsiteX47" fmla="*/ 817713 w 925663"/>
              <a:gd name="connsiteY47" fmla="*/ 708025 h 742950"/>
              <a:gd name="connsiteX48" fmla="*/ 801838 w 925663"/>
              <a:gd name="connsiteY48" fmla="*/ 711200 h 742950"/>
              <a:gd name="connsiteX49" fmla="*/ 789138 w 925663"/>
              <a:gd name="connsiteY49" fmla="*/ 714375 h 742950"/>
              <a:gd name="connsiteX50" fmla="*/ 738338 w 925663"/>
              <a:gd name="connsiteY50" fmla="*/ 720725 h 742950"/>
              <a:gd name="connsiteX51" fmla="*/ 719288 w 925663"/>
              <a:gd name="connsiteY51" fmla="*/ 723900 h 742950"/>
              <a:gd name="connsiteX52" fmla="*/ 671663 w 925663"/>
              <a:gd name="connsiteY52" fmla="*/ 727075 h 742950"/>
              <a:gd name="connsiteX53" fmla="*/ 620863 w 925663"/>
              <a:gd name="connsiteY53" fmla="*/ 733425 h 742950"/>
              <a:gd name="connsiteX54" fmla="*/ 611338 w 925663"/>
              <a:gd name="connsiteY54" fmla="*/ 736600 h 742950"/>
              <a:gd name="connsiteX55" fmla="*/ 547838 w 925663"/>
              <a:gd name="connsiteY55" fmla="*/ 742950 h 742950"/>
              <a:gd name="connsiteX56" fmla="*/ 223988 w 925663"/>
              <a:gd name="connsiteY56" fmla="*/ 739775 h 742950"/>
              <a:gd name="connsiteX57" fmla="*/ 211288 w 925663"/>
              <a:gd name="connsiteY57" fmla="*/ 736600 h 742950"/>
              <a:gd name="connsiteX58" fmla="*/ 185888 w 925663"/>
              <a:gd name="connsiteY58" fmla="*/ 733425 h 742950"/>
              <a:gd name="connsiteX59" fmla="*/ 173188 w 925663"/>
              <a:gd name="connsiteY59" fmla="*/ 730250 h 742950"/>
              <a:gd name="connsiteX60" fmla="*/ 135088 w 925663"/>
              <a:gd name="connsiteY60" fmla="*/ 727075 h 742950"/>
              <a:gd name="connsiteX61" fmla="*/ 109688 w 925663"/>
              <a:gd name="connsiteY61" fmla="*/ 717550 h 742950"/>
              <a:gd name="connsiteX62" fmla="*/ 84288 w 925663"/>
              <a:gd name="connsiteY62" fmla="*/ 711200 h 742950"/>
              <a:gd name="connsiteX63" fmla="*/ 74763 w 925663"/>
              <a:gd name="connsiteY63" fmla="*/ 708025 h 742950"/>
              <a:gd name="connsiteX64" fmla="*/ 39838 w 925663"/>
              <a:gd name="connsiteY64" fmla="*/ 698500 h 742950"/>
              <a:gd name="connsiteX65" fmla="*/ 17613 w 925663"/>
              <a:gd name="connsiteY65" fmla="*/ 679450 h 742950"/>
              <a:gd name="connsiteX66" fmla="*/ 11263 w 925663"/>
              <a:gd name="connsiteY66" fmla="*/ 660400 h 742950"/>
              <a:gd name="connsiteX67" fmla="*/ 14438 w 925663"/>
              <a:gd name="connsiteY67" fmla="*/ 393700 h 742950"/>
              <a:gd name="connsiteX68" fmla="*/ 17613 w 925663"/>
              <a:gd name="connsiteY68" fmla="*/ 361950 h 742950"/>
              <a:gd name="connsiteX69" fmla="*/ 23963 w 925663"/>
              <a:gd name="connsiteY69" fmla="*/ 342900 h 742950"/>
              <a:gd name="connsiteX70" fmla="*/ 27138 w 925663"/>
              <a:gd name="connsiteY70" fmla="*/ 327025 h 742950"/>
              <a:gd name="connsiteX71" fmla="*/ 30313 w 925663"/>
              <a:gd name="connsiteY71" fmla="*/ 304800 h 742950"/>
              <a:gd name="connsiteX72" fmla="*/ 33488 w 925663"/>
              <a:gd name="connsiteY72" fmla="*/ 285750 h 742950"/>
              <a:gd name="connsiteX73" fmla="*/ 39838 w 925663"/>
              <a:gd name="connsiteY73" fmla="*/ 215900 h 742950"/>
              <a:gd name="connsiteX74" fmla="*/ 46188 w 925663"/>
              <a:gd name="connsiteY74" fmla="*/ 180975 h 742950"/>
              <a:gd name="connsiteX75" fmla="*/ 46188 w 925663"/>
              <a:gd name="connsiteY75" fmla="*/ 1524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925663" h="742950">
                <a:moveTo>
                  <a:pt x="36663" y="22225"/>
                </a:moveTo>
                <a:cubicBezTo>
                  <a:pt x="41519" y="20283"/>
                  <a:pt x="55427" y="14359"/>
                  <a:pt x="62063" y="12700"/>
                </a:cubicBezTo>
                <a:cubicBezTo>
                  <a:pt x="67298" y="11391"/>
                  <a:pt x="72670" y="10696"/>
                  <a:pt x="77938" y="9525"/>
                </a:cubicBezTo>
                <a:cubicBezTo>
                  <a:pt x="82198" y="8578"/>
                  <a:pt x="86442" y="7549"/>
                  <a:pt x="90638" y="6350"/>
                </a:cubicBezTo>
                <a:cubicBezTo>
                  <a:pt x="93856" y="5431"/>
                  <a:pt x="96870" y="3774"/>
                  <a:pt x="100163" y="3175"/>
                </a:cubicBezTo>
                <a:cubicBezTo>
                  <a:pt x="108558" y="1649"/>
                  <a:pt x="117096" y="1058"/>
                  <a:pt x="125563" y="0"/>
                </a:cubicBezTo>
                <a:lnTo>
                  <a:pt x="433538" y="3175"/>
                </a:lnTo>
                <a:cubicBezTo>
                  <a:pt x="439974" y="3300"/>
                  <a:pt x="446207" y="5499"/>
                  <a:pt x="452588" y="6350"/>
                </a:cubicBezTo>
                <a:cubicBezTo>
                  <a:pt x="462088" y="7617"/>
                  <a:pt x="471653" y="8336"/>
                  <a:pt x="481163" y="9525"/>
                </a:cubicBezTo>
                <a:cubicBezTo>
                  <a:pt x="497055" y="11511"/>
                  <a:pt x="512974" y="13345"/>
                  <a:pt x="528788" y="15875"/>
                </a:cubicBezTo>
                <a:cubicBezTo>
                  <a:pt x="539445" y="17580"/>
                  <a:pt x="549854" y="20699"/>
                  <a:pt x="560538" y="22225"/>
                </a:cubicBezTo>
                <a:cubicBezTo>
                  <a:pt x="571212" y="23750"/>
                  <a:pt x="590800" y="26372"/>
                  <a:pt x="601813" y="28575"/>
                </a:cubicBezTo>
                <a:cubicBezTo>
                  <a:pt x="606092" y="29431"/>
                  <a:pt x="610193" y="31133"/>
                  <a:pt x="614513" y="31750"/>
                </a:cubicBezTo>
                <a:cubicBezTo>
                  <a:pt x="625042" y="33254"/>
                  <a:pt x="635680" y="33867"/>
                  <a:pt x="646263" y="34925"/>
                </a:cubicBezTo>
                <a:cubicBezTo>
                  <a:pt x="651555" y="37042"/>
                  <a:pt x="656731" y="39473"/>
                  <a:pt x="662138" y="41275"/>
                </a:cubicBezTo>
                <a:cubicBezTo>
                  <a:pt x="666278" y="42655"/>
                  <a:pt x="670642" y="43251"/>
                  <a:pt x="674838" y="44450"/>
                </a:cubicBezTo>
                <a:cubicBezTo>
                  <a:pt x="678056" y="45369"/>
                  <a:pt x="681145" y="46706"/>
                  <a:pt x="684363" y="47625"/>
                </a:cubicBezTo>
                <a:cubicBezTo>
                  <a:pt x="688559" y="48824"/>
                  <a:pt x="692867" y="49601"/>
                  <a:pt x="697063" y="50800"/>
                </a:cubicBezTo>
                <a:cubicBezTo>
                  <a:pt x="700281" y="51719"/>
                  <a:pt x="703359" y="53094"/>
                  <a:pt x="706588" y="53975"/>
                </a:cubicBezTo>
                <a:cubicBezTo>
                  <a:pt x="715008" y="56271"/>
                  <a:pt x="723709" y="57565"/>
                  <a:pt x="731988" y="60325"/>
                </a:cubicBezTo>
                <a:cubicBezTo>
                  <a:pt x="735163" y="61383"/>
                  <a:pt x="738295" y="62581"/>
                  <a:pt x="741513" y="63500"/>
                </a:cubicBezTo>
                <a:cubicBezTo>
                  <a:pt x="745709" y="64699"/>
                  <a:pt x="750073" y="65295"/>
                  <a:pt x="754213" y="66675"/>
                </a:cubicBezTo>
                <a:cubicBezTo>
                  <a:pt x="759620" y="68477"/>
                  <a:pt x="764681" y="71223"/>
                  <a:pt x="770088" y="73025"/>
                </a:cubicBezTo>
                <a:cubicBezTo>
                  <a:pt x="774228" y="74405"/>
                  <a:pt x="778592" y="75001"/>
                  <a:pt x="782788" y="76200"/>
                </a:cubicBezTo>
                <a:cubicBezTo>
                  <a:pt x="804673" y="82453"/>
                  <a:pt x="776984" y="76820"/>
                  <a:pt x="811363" y="82550"/>
                </a:cubicBezTo>
                <a:cubicBezTo>
                  <a:pt x="814538" y="84667"/>
                  <a:pt x="817575" y="87007"/>
                  <a:pt x="820888" y="88900"/>
                </a:cubicBezTo>
                <a:cubicBezTo>
                  <a:pt x="830769" y="94546"/>
                  <a:pt x="834674" y="94568"/>
                  <a:pt x="843113" y="101600"/>
                </a:cubicBezTo>
                <a:cubicBezTo>
                  <a:pt x="846562" y="104475"/>
                  <a:pt x="849763" y="107676"/>
                  <a:pt x="852638" y="111125"/>
                </a:cubicBezTo>
                <a:cubicBezTo>
                  <a:pt x="855081" y="114056"/>
                  <a:pt x="856008" y="118266"/>
                  <a:pt x="858988" y="120650"/>
                </a:cubicBezTo>
                <a:cubicBezTo>
                  <a:pt x="861601" y="122741"/>
                  <a:pt x="865338" y="122767"/>
                  <a:pt x="868513" y="123825"/>
                </a:cubicBezTo>
                <a:cubicBezTo>
                  <a:pt x="883434" y="138746"/>
                  <a:pt x="875547" y="129614"/>
                  <a:pt x="890738" y="152400"/>
                </a:cubicBezTo>
                <a:cubicBezTo>
                  <a:pt x="892855" y="155575"/>
                  <a:pt x="895881" y="158305"/>
                  <a:pt x="897088" y="161925"/>
                </a:cubicBezTo>
                <a:cubicBezTo>
                  <a:pt x="901470" y="175070"/>
                  <a:pt x="898407" y="168665"/>
                  <a:pt x="906613" y="180975"/>
                </a:cubicBezTo>
                <a:cubicBezTo>
                  <a:pt x="909035" y="195507"/>
                  <a:pt x="911415" y="216031"/>
                  <a:pt x="916138" y="231775"/>
                </a:cubicBezTo>
                <a:cubicBezTo>
                  <a:pt x="918061" y="238186"/>
                  <a:pt x="920371" y="244475"/>
                  <a:pt x="922488" y="250825"/>
                </a:cubicBezTo>
                <a:lnTo>
                  <a:pt x="925663" y="260350"/>
                </a:lnTo>
                <a:cubicBezTo>
                  <a:pt x="924605" y="339725"/>
                  <a:pt x="925463" y="419149"/>
                  <a:pt x="922488" y="498475"/>
                </a:cubicBezTo>
                <a:cubicBezTo>
                  <a:pt x="922274" y="504170"/>
                  <a:pt x="917638" y="508852"/>
                  <a:pt x="916138" y="514350"/>
                </a:cubicBezTo>
                <a:cubicBezTo>
                  <a:pt x="914444" y="520561"/>
                  <a:pt x="914226" y="527087"/>
                  <a:pt x="912963" y="533400"/>
                </a:cubicBezTo>
                <a:cubicBezTo>
                  <a:pt x="910578" y="545327"/>
                  <a:pt x="905823" y="556398"/>
                  <a:pt x="903438" y="568325"/>
                </a:cubicBezTo>
                <a:cubicBezTo>
                  <a:pt x="902175" y="574638"/>
                  <a:pt x="901957" y="581164"/>
                  <a:pt x="900263" y="587375"/>
                </a:cubicBezTo>
                <a:cubicBezTo>
                  <a:pt x="898763" y="592873"/>
                  <a:pt x="895861" y="597894"/>
                  <a:pt x="893913" y="603250"/>
                </a:cubicBezTo>
                <a:cubicBezTo>
                  <a:pt x="884845" y="628187"/>
                  <a:pt x="892137" y="615438"/>
                  <a:pt x="881213" y="631825"/>
                </a:cubicBezTo>
                <a:cubicBezTo>
                  <a:pt x="880155" y="637117"/>
                  <a:pt x="879933" y="642647"/>
                  <a:pt x="878038" y="647700"/>
                </a:cubicBezTo>
                <a:cubicBezTo>
                  <a:pt x="875386" y="654773"/>
                  <a:pt x="867104" y="661809"/>
                  <a:pt x="862163" y="666750"/>
                </a:cubicBezTo>
                <a:cubicBezTo>
                  <a:pt x="861105" y="669925"/>
                  <a:pt x="861043" y="673633"/>
                  <a:pt x="858988" y="676275"/>
                </a:cubicBezTo>
                <a:cubicBezTo>
                  <a:pt x="841616" y="698610"/>
                  <a:pt x="845322" y="691341"/>
                  <a:pt x="827238" y="701675"/>
                </a:cubicBezTo>
                <a:cubicBezTo>
                  <a:pt x="823925" y="703568"/>
                  <a:pt x="821286" y="706685"/>
                  <a:pt x="817713" y="708025"/>
                </a:cubicBezTo>
                <a:cubicBezTo>
                  <a:pt x="812660" y="709920"/>
                  <a:pt x="807106" y="710029"/>
                  <a:pt x="801838" y="711200"/>
                </a:cubicBezTo>
                <a:cubicBezTo>
                  <a:pt x="797578" y="712147"/>
                  <a:pt x="793431" y="713594"/>
                  <a:pt x="789138" y="714375"/>
                </a:cubicBezTo>
                <a:cubicBezTo>
                  <a:pt x="770020" y="717851"/>
                  <a:pt x="758222" y="718074"/>
                  <a:pt x="738338" y="720725"/>
                </a:cubicBezTo>
                <a:cubicBezTo>
                  <a:pt x="731957" y="721576"/>
                  <a:pt x="725697" y="723290"/>
                  <a:pt x="719288" y="723900"/>
                </a:cubicBezTo>
                <a:cubicBezTo>
                  <a:pt x="703449" y="725408"/>
                  <a:pt x="687538" y="726017"/>
                  <a:pt x="671663" y="727075"/>
                </a:cubicBezTo>
                <a:cubicBezTo>
                  <a:pt x="640370" y="734898"/>
                  <a:pt x="681504" y="725340"/>
                  <a:pt x="620863" y="733425"/>
                </a:cubicBezTo>
                <a:cubicBezTo>
                  <a:pt x="617546" y="733867"/>
                  <a:pt x="614657" y="736167"/>
                  <a:pt x="611338" y="736600"/>
                </a:cubicBezTo>
                <a:cubicBezTo>
                  <a:pt x="590244" y="739351"/>
                  <a:pt x="569005" y="740833"/>
                  <a:pt x="547838" y="742950"/>
                </a:cubicBezTo>
                <a:lnTo>
                  <a:pt x="223988" y="739775"/>
                </a:lnTo>
                <a:cubicBezTo>
                  <a:pt x="219625" y="739693"/>
                  <a:pt x="215592" y="737317"/>
                  <a:pt x="211288" y="736600"/>
                </a:cubicBezTo>
                <a:cubicBezTo>
                  <a:pt x="202872" y="735197"/>
                  <a:pt x="194304" y="734828"/>
                  <a:pt x="185888" y="733425"/>
                </a:cubicBezTo>
                <a:cubicBezTo>
                  <a:pt x="181584" y="732708"/>
                  <a:pt x="177518" y="730791"/>
                  <a:pt x="173188" y="730250"/>
                </a:cubicBezTo>
                <a:cubicBezTo>
                  <a:pt x="160542" y="728669"/>
                  <a:pt x="147788" y="728133"/>
                  <a:pt x="135088" y="727075"/>
                </a:cubicBezTo>
                <a:cubicBezTo>
                  <a:pt x="120094" y="717079"/>
                  <a:pt x="130689" y="722396"/>
                  <a:pt x="109688" y="717550"/>
                </a:cubicBezTo>
                <a:cubicBezTo>
                  <a:pt x="101184" y="715588"/>
                  <a:pt x="92755" y="713317"/>
                  <a:pt x="84288" y="711200"/>
                </a:cubicBezTo>
                <a:cubicBezTo>
                  <a:pt x="81041" y="710388"/>
                  <a:pt x="77992" y="708906"/>
                  <a:pt x="74763" y="708025"/>
                </a:cubicBezTo>
                <a:cubicBezTo>
                  <a:pt x="35374" y="697282"/>
                  <a:pt x="61762" y="705808"/>
                  <a:pt x="39838" y="698500"/>
                </a:cubicBezTo>
                <a:cubicBezTo>
                  <a:pt x="35458" y="695215"/>
                  <a:pt x="20772" y="685136"/>
                  <a:pt x="17613" y="679450"/>
                </a:cubicBezTo>
                <a:cubicBezTo>
                  <a:pt x="14362" y="673599"/>
                  <a:pt x="11263" y="660400"/>
                  <a:pt x="11263" y="660400"/>
                </a:cubicBezTo>
                <a:cubicBezTo>
                  <a:pt x="-1308" y="572405"/>
                  <a:pt x="-7207" y="480279"/>
                  <a:pt x="14438" y="393700"/>
                </a:cubicBezTo>
                <a:cubicBezTo>
                  <a:pt x="15496" y="383117"/>
                  <a:pt x="15653" y="372404"/>
                  <a:pt x="17613" y="361950"/>
                </a:cubicBezTo>
                <a:cubicBezTo>
                  <a:pt x="18847" y="355371"/>
                  <a:pt x="22202" y="349358"/>
                  <a:pt x="23963" y="342900"/>
                </a:cubicBezTo>
                <a:cubicBezTo>
                  <a:pt x="25383" y="337694"/>
                  <a:pt x="26251" y="332348"/>
                  <a:pt x="27138" y="327025"/>
                </a:cubicBezTo>
                <a:cubicBezTo>
                  <a:pt x="28368" y="319643"/>
                  <a:pt x="29175" y="312197"/>
                  <a:pt x="30313" y="304800"/>
                </a:cubicBezTo>
                <a:cubicBezTo>
                  <a:pt x="31292" y="298437"/>
                  <a:pt x="32777" y="292148"/>
                  <a:pt x="33488" y="285750"/>
                </a:cubicBezTo>
                <a:cubicBezTo>
                  <a:pt x="36790" y="256031"/>
                  <a:pt x="36026" y="244490"/>
                  <a:pt x="39838" y="215900"/>
                </a:cubicBezTo>
                <a:cubicBezTo>
                  <a:pt x="41668" y="202172"/>
                  <a:pt x="45236" y="195257"/>
                  <a:pt x="46188" y="180975"/>
                </a:cubicBezTo>
                <a:cubicBezTo>
                  <a:pt x="46822" y="171471"/>
                  <a:pt x="46188" y="161925"/>
                  <a:pt x="46188" y="152400"/>
                </a:cubicBezTo>
              </a:path>
            </a:pathLst>
          </a:custGeom>
          <a:noFill/>
          <a:ln cap="rnd">
            <a:solidFill>
              <a:srgbClr val="00B050"/>
            </a:solidFill>
            <a:bevel/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537075" y="5360988"/>
            <a:ext cx="2146300" cy="1039812"/>
          </a:xfrm>
          <a:custGeom>
            <a:avLst/>
            <a:gdLst>
              <a:gd name="connsiteX0" fmla="*/ 73025 w 2146300"/>
              <a:gd name="connsiteY0" fmla="*/ 5419 h 1040469"/>
              <a:gd name="connsiteX1" fmla="*/ 215900 w 2146300"/>
              <a:gd name="connsiteY1" fmla="*/ 8594 h 1040469"/>
              <a:gd name="connsiteX2" fmla="*/ 384175 w 2146300"/>
              <a:gd name="connsiteY2" fmla="*/ 11769 h 1040469"/>
              <a:gd name="connsiteX3" fmla="*/ 523875 w 2146300"/>
              <a:gd name="connsiteY3" fmla="*/ 18119 h 1040469"/>
              <a:gd name="connsiteX4" fmla="*/ 565150 w 2146300"/>
              <a:gd name="connsiteY4" fmla="*/ 27644 h 1040469"/>
              <a:gd name="connsiteX5" fmla="*/ 593725 w 2146300"/>
              <a:gd name="connsiteY5" fmla="*/ 30819 h 1040469"/>
              <a:gd name="connsiteX6" fmla="*/ 609600 w 2146300"/>
              <a:gd name="connsiteY6" fmla="*/ 33994 h 1040469"/>
              <a:gd name="connsiteX7" fmla="*/ 641350 w 2146300"/>
              <a:gd name="connsiteY7" fmla="*/ 37169 h 1040469"/>
              <a:gd name="connsiteX8" fmla="*/ 669925 w 2146300"/>
              <a:gd name="connsiteY8" fmla="*/ 40344 h 1040469"/>
              <a:gd name="connsiteX9" fmla="*/ 711200 w 2146300"/>
              <a:gd name="connsiteY9" fmla="*/ 49869 h 1040469"/>
              <a:gd name="connsiteX10" fmla="*/ 803275 w 2146300"/>
              <a:gd name="connsiteY10" fmla="*/ 59394 h 1040469"/>
              <a:gd name="connsiteX11" fmla="*/ 847725 w 2146300"/>
              <a:gd name="connsiteY11" fmla="*/ 65744 h 1040469"/>
              <a:gd name="connsiteX12" fmla="*/ 873125 w 2146300"/>
              <a:gd name="connsiteY12" fmla="*/ 68919 h 1040469"/>
              <a:gd name="connsiteX13" fmla="*/ 933450 w 2146300"/>
              <a:gd name="connsiteY13" fmla="*/ 81619 h 1040469"/>
              <a:gd name="connsiteX14" fmla="*/ 974725 w 2146300"/>
              <a:gd name="connsiteY14" fmla="*/ 84794 h 1040469"/>
              <a:gd name="connsiteX15" fmla="*/ 1022350 w 2146300"/>
              <a:gd name="connsiteY15" fmla="*/ 91144 h 1040469"/>
              <a:gd name="connsiteX16" fmla="*/ 1073150 w 2146300"/>
              <a:gd name="connsiteY16" fmla="*/ 97494 h 1040469"/>
              <a:gd name="connsiteX17" fmla="*/ 1117600 w 2146300"/>
              <a:gd name="connsiteY17" fmla="*/ 100669 h 1040469"/>
              <a:gd name="connsiteX18" fmla="*/ 1216025 w 2146300"/>
              <a:gd name="connsiteY18" fmla="*/ 107019 h 1040469"/>
              <a:gd name="connsiteX19" fmla="*/ 1254125 w 2146300"/>
              <a:gd name="connsiteY19" fmla="*/ 110194 h 1040469"/>
              <a:gd name="connsiteX20" fmla="*/ 1276350 w 2146300"/>
              <a:gd name="connsiteY20" fmla="*/ 113369 h 1040469"/>
              <a:gd name="connsiteX21" fmla="*/ 1841500 w 2146300"/>
              <a:gd name="connsiteY21" fmla="*/ 116544 h 1040469"/>
              <a:gd name="connsiteX22" fmla="*/ 1857375 w 2146300"/>
              <a:gd name="connsiteY22" fmla="*/ 119719 h 1040469"/>
              <a:gd name="connsiteX23" fmla="*/ 1879600 w 2146300"/>
              <a:gd name="connsiteY23" fmla="*/ 122894 h 1040469"/>
              <a:gd name="connsiteX24" fmla="*/ 1892300 w 2146300"/>
              <a:gd name="connsiteY24" fmla="*/ 126069 h 1040469"/>
              <a:gd name="connsiteX25" fmla="*/ 1930400 w 2146300"/>
              <a:gd name="connsiteY25" fmla="*/ 129244 h 1040469"/>
              <a:gd name="connsiteX26" fmla="*/ 1949450 w 2146300"/>
              <a:gd name="connsiteY26" fmla="*/ 135594 h 1040469"/>
              <a:gd name="connsiteX27" fmla="*/ 1965325 w 2146300"/>
              <a:gd name="connsiteY27" fmla="*/ 138769 h 1040469"/>
              <a:gd name="connsiteX28" fmla="*/ 1984375 w 2146300"/>
              <a:gd name="connsiteY28" fmla="*/ 145119 h 1040469"/>
              <a:gd name="connsiteX29" fmla="*/ 1993900 w 2146300"/>
              <a:gd name="connsiteY29" fmla="*/ 148294 h 1040469"/>
              <a:gd name="connsiteX30" fmla="*/ 2003425 w 2146300"/>
              <a:gd name="connsiteY30" fmla="*/ 154644 h 1040469"/>
              <a:gd name="connsiteX31" fmla="*/ 2012950 w 2146300"/>
              <a:gd name="connsiteY31" fmla="*/ 157819 h 1040469"/>
              <a:gd name="connsiteX32" fmla="*/ 2032000 w 2146300"/>
              <a:gd name="connsiteY32" fmla="*/ 170519 h 1040469"/>
              <a:gd name="connsiteX33" fmla="*/ 2044700 w 2146300"/>
              <a:gd name="connsiteY33" fmla="*/ 192744 h 1040469"/>
              <a:gd name="connsiteX34" fmla="*/ 2054225 w 2146300"/>
              <a:gd name="connsiteY34" fmla="*/ 202269 h 1040469"/>
              <a:gd name="connsiteX35" fmla="*/ 2066925 w 2146300"/>
              <a:gd name="connsiteY35" fmla="*/ 237194 h 1040469"/>
              <a:gd name="connsiteX36" fmla="*/ 2079625 w 2146300"/>
              <a:gd name="connsiteY36" fmla="*/ 259419 h 1040469"/>
              <a:gd name="connsiteX37" fmla="*/ 2082800 w 2146300"/>
              <a:gd name="connsiteY37" fmla="*/ 272119 h 1040469"/>
              <a:gd name="connsiteX38" fmla="*/ 2089150 w 2146300"/>
              <a:gd name="connsiteY38" fmla="*/ 291169 h 1040469"/>
              <a:gd name="connsiteX39" fmla="*/ 2092325 w 2146300"/>
              <a:gd name="connsiteY39" fmla="*/ 303869 h 1040469"/>
              <a:gd name="connsiteX40" fmla="*/ 2098675 w 2146300"/>
              <a:gd name="connsiteY40" fmla="*/ 319744 h 1040469"/>
              <a:gd name="connsiteX41" fmla="*/ 2101850 w 2146300"/>
              <a:gd name="connsiteY41" fmla="*/ 329269 h 1040469"/>
              <a:gd name="connsiteX42" fmla="*/ 2105025 w 2146300"/>
              <a:gd name="connsiteY42" fmla="*/ 370544 h 1040469"/>
              <a:gd name="connsiteX43" fmla="*/ 2114550 w 2146300"/>
              <a:gd name="connsiteY43" fmla="*/ 424519 h 1040469"/>
              <a:gd name="connsiteX44" fmla="*/ 2120900 w 2146300"/>
              <a:gd name="connsiteY44" fmla="*/ 475319 h 1040469"/>
              <a:gd name="connsiteX45" fmla="*/ 2124075 w 2146300"/>
              <a:gd name="connsiteY45" fmla="*/ 494369 h 1040469"/>
              <a:gd name="connsiteX46" fmla="*/ 2133600 w 2146300"/>
              <a:gd name="connsiteY46" fmla="*/ 561044 h 1040469"/>
              <a:gd name="connsiteX47" fmla="*/ 2146300 w 2146300"/>
              <a:gd name="connsiteY47" fmla="*/ 649944 h 1040469"/>
              <a:gd name="connsiteX48" fmla="*/ 2143125 w 2146300"/>
              <a:gd name="connsiteY48" fmla="*/ 757894 h 1040469"/>
              <a:gd name="connsiteX49" fmla="*/ 2139950 w 2146300"/>
              <a:gd name="connsiteY49" fmla="*/ 767419 h 1040469"/>
              <a:gd name="connsiteX50" fmla="*/ 2133600 w 2146300"/>
              <a:gd name="connsiteY50" fmla="*/ 792819 h 1040469"/>
              <a:gd name="connsiteX51" fmla="*/ 2130425 w 2146300"/>
              <a:gd name="connsiteY51" fmla="*/ 802344 h 1040469"/>
              <a:gd name="connsiteX52" fmla="*/ 2120900 w 2146300"/>
              <a:gd name="connsiteY52" fmla="*/ 811869 h 1040469"/>
              <a:gd name="connsiteX53" fmla="*/ 2111375 w 2146300"/>
              <a:gd name="connsiteY53" fmla="*/ 849969 h 1040469"/>
              <a:gd name="connsiteX54" fmla="*/ 2105025 w 2146300"/>
              <a:gd name="connsiteY54" fmla="*/ 859494 h 1040469"/>
              <a:gd name="connsiteX55" fmla="*/ 2095500 w 2146300"/>
              <a:gd name="connsiteY55" fmla="*/ 888069 h 1040469"/>
              <a:gd name="connsiteX56" fmla="*/ 2092325 w 2146300"/>
              <a:gd name="connsiteY56" fmla="*/ 897594 h 1040469"/>
              <a:gd name="connsiteX57" fmla="*/ 2085975 w 2146300"/>
              <a:gd name="connsiteY57" fmla="*/ 910294 h 1040469"/>
              <a:gd name="connsiteX58" fmla="*/ 2076450 w 2146300"/>
              <a:gd name="connsiteY58" fmla="*/ 929344 h 1040469"/>
              <a:gd name="connsiteX59" fmla="*/ 2038350 w 2146300"/>
              <a:gd name="connsiteY59" fmla="*/ 961094 h 1040469"/>
              <a:gd name="connsiteX60" fmla="*/ 2028825 w 2146300"/>
              <a:gd name="connsiteY60" fmla="*/ 967444 h 1040469"/>
              <a:gd name="connsiteX61" fmla="*/ 2019300 w 2146300"/>
              <a:gd name="connsiteY61" fmla="*/ 973794 h 1040469"/>
              <a:gd name="connsiteX62" fmla="*/ 1997075 w 2146300"/>
              <a:gd name="connsiteY62" fmla="*/ 980144 h 1040469"/>
              <a:gd name="connsiteX63" fmla="*/ 1987550 w 2146300"/>
              <a:gd name="connsiteY63" fmla="*/ 983319 h 1040469"/>
              <a:gd name="connsiteX64" fmla="*/ 1968500 w 2146300"/>
              <a:gd name="connsiteY64" fmla="*/ 986494 h 1040469"/>
              <a:gd name="connsiteX65" fmla="*/ 1911350 w 2146300"/>
              <a:gd name="connsiteY65" fmla="*/ 996019 h 1040469"/>
              <a:gd name="connsiteX66" fmla="*/ 1889125 w 2146300"/>
              <a:gd name="connsiteY66" fmla="*/ 999194 h 1040469"/>
              <a:gd name="connsiteX67" fmla="*/ 1866900 w 2146300"/>
              <a:gd name="connsiteY67" fmla="*/ 1005544 h 1040469"/>
              <a:gd name="connsiteX68" fmla="*/ 1825625 w 2146300"/>
              <a:gd name="connsiteY68" fmla="*/ 1008719 h 1040469"/>
              <a:gd name="connsiteX69" fmla="*/ 1793875 w 2146300"/>
              <a:gd name="connsiteY69" fmla="*/ 1011894 h 1040469"/>
              <a:gd name="connsiteX70" fmla="*/ 1755775 w 2146300"/>
              <a:gd name="connsiteY70" fmla="*/ 1018244 h 1040469"/>
              <a:gd name="connsiteX71" fmla="*/ 1708150 w 2146300"/>
              <a:gd name="connsiteY71" fmla="*/ 1024594 h 1040469"/>
              <a:gd name="connsiteX72" fmla="*/ 1685925 w 2146300"/>
              <a:gd name="connsiteY72" fmla="*/ 1027769 h 1040469"/>
              <a:gd name="connsiteX73" fmla="*/ 1628775 w 2146300"/>
              <a:gd name="connsiteY73" fmla="*/ 1030944 h 1040469"/>
              <a:gd name="connsiteX74" fmla="*/ 1555750 w 2146300"/>
              <a:gd name="connsiteY74" fmla="*/ 1034119 h 1040469"/>
              <a:gd name="connsiteX75" fmla="*/ 1514475 w 2146300"/>
              <a:gd name="connsiteY75" fmla="*/ 1037294 h 1040469"/>
              <a:gd name="connsiteX76" fmla="*/ 1419225 w 2146300"/>
              <a:gd name="connsiteY76" fmla="*/ 1040469 h 1040469"/>
              <a:gd name="connsiteX77" fmla="*/ 536575 w 2146300"/>
              <a:gd name="connsiteY77" fmla="*/ 1037294 h 1040469"/>
              <a:gd name="connsiteX78" fmla="*/ 498475 w 2146300"/>
              <a:gd name="connsiteY78" fmla="*/ 1030944 h 1040469"/>
              <a:gd name="connsiteX79" fmla="*/ 473075 w 2146300"/>
              <a:gd name="connsiteY79" fmla="*/ 1027769 h 1040469"/>
              <a:gd name="connsiteX80" fmla="*/ 428625 w 2146300"/>
              <a:gd name="connsiteY80" fmla="*/ 1021419 h 1040469"/>
              <a:gd name="connsiteX81" fmla="*/ 406400 w 2146300"/>
              <a:gd name="connsiteY81" fmla="*/ 1018244 h 1040469"/>
              <a:gd name="connsiteX82" fmla="*/ 371475 w 2146300"/>
              <a:gd name="connsiteY82" fmla="*/ 1015069 h 1040469"/>
              <a:gd name="connsiteX83" fmla="*/ 273050 w 2146300"/>
              <a:gd name="connsiteY83" fmla="*/ 1005544 h 1040469"/>
              <a:gd name="connsiteX84" fmla="*/ 238125 w 2146300"/>
              <a:gd name="connsiteY84" fmla="*/ 996019 h 1040469"/>
              <a:gd name="connsiteX85" fmla="*/ 190500 w 2146300"/>
              <a:gd name="connsiteY85" fmla="*/ 992844 h 1040469"/>
              <a:gd name="connsiteX86" fmla="*/ 133350 w 2146300"/>
              <a:gd name="connsiteY86" fmla="*/ 986494 h 1040469"/>
              <a:gd name="connsiteX87" fmla="*/ 95250 w 2146300"/>
              <a:gd name="connsiteY87" fmla="*/ 983319 h 1040469"/>
              <a:gd name="connsiteX88" fmla="*/ 76200 w 2146300"/>
              <a:gd name="connsiteY88" fmla="*/ 980144 h 1040469"/>
              <a:gd name="connsiteX89" fmla="*/ 47625 w 2146300"/>
              <a:gd name="connsiteY89" fmla="*/ 976969 h 1040469"/>
              <a:gd name="connsiteX90" fmla="*/ 19050 w 2146300"/>
              <a:gd name="connsiteY90" fmla="*/ 964269 h 1040469"/>
              <a:gd name="connsiteX91" fmla="*/ 12700 w 2146300"/>
              <a:gd name="connsiteY91" fmla="*/ 945219 h 1040469"/>
              <a:gd name="connsiteX92" fmla="*/ 9525 w 2146300"/>
              <a:gd name="connsiteY92" fmla="*/ 935694 h 1040469"/>
              <a:gd name="connsiteX93" fmla="*/ 6350 w 2146300"/>
              <a:gd name="connsiteY93" fmla="*/ 922994 h 1040469"/>
              <a:gd name="connsiteX94" fmla="*/ 0 w 2146300"/>
              <a:gd name="connsiteY94" fmla="*/ 903944 h 1040469"/>
              <a:gd name="connsiteX95" fmla="*/ 3175 w 2146300"/>
              <a:gd name="connsiteY95" fmla="*/ 815044 h 1040469"/>
              <a:gd name="connsiteX96" fmla="*/ 6350 w 2146300"/>
              <a:gd name="connsiteY96" fmla="*/ 805519 h 1040469"/>
              <a:gd name="connsiteX97" fmla="*/ 9525 w 2146300"/>
              <a:gd name="connsiteY97" fmla="*/ 792819 h 1040469"/>
              <a:gd name="connsiteX98" fmla="*/ 12700 w 2146300"/>
              <a:gd name="connsiteY98" fmla="*/ 761069 h 1040469"/>
              <a:gd name="connsiteX99" fmla="*/ 15875 w 2146300"/>
              <a:gd name="connsiteY99" fmla="*/ 748369 h 1040469"/>
              <a:gd name="connsiteX100" fmla="*/ 22225 w 2146300"/>
              <a:gd name="connsiteY100" fmla="*/ 684869 h 1040469"/>
              <a:gd name="connsiteX101" fmla="*/ 25400 w 2146300"/>
              <a:gd name="connsiteY101" fmla="*/ 297519 h 1040469"/>
              <a:gd name="connsiteX102" fmla="*/ 31750 w 2146300"/>
              <a:gd name="connsiteY102" fmla="*/ 265769 h 1040469"/>
              <a:gd name="connsiteX103" fmla="*/ 34925 w 2146300"/>
              <a:gd name="connsiteY103" fmla="*/ 253069 h 1040469"/>
              <a:gd name="connsiteX104" fmla="*/ 41275 w 2146300"/>
              <a:gd name="connsiteY104" fmla="*/ 240369 h 1040469"/>
              <a:gd name="connsiteX105" fmla="*/ 53975 w 2146300"/>
              <a:gd name="connsiteY105" fmla="*/ 202269 h 1040469"/>
              <a:gd name="connsiteX106" fmla="*/ 57150 w 2146300"/>
              <a:gd name="connsiteY106" fmla="*/ 170519 h 1040469"/>
              <a:gd name="connsiteX107" fmla="*/ 60325 w 2146300"/>
              <a:gd name="connsiteY107" fmla="*/ 157819 h 1040469"/>
              <a:gd name="connsiteX108" fmla="*/ 60325 w 2146300"/>
              <a:gd name="connsiteY108" fmla="*/ 78444 h 104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146300" h="1040469">
                <a:moveTo>
                  <a:pt x="73025" y="5419"/>
                </a:moveTo>
                <a:cubicBezTo>
                  <a:pt x="131751" y="-6326"/>
                  <a:pt x="73397" y="3997"/>
                  <a:pt x="215900" y="8594"/>
                </a:cubicBezTo>
                <a:cubicBezTo>
                  <a:pt x="271972" y="10403"/>
                  <a:pt x="328083" y="10711"/>
                  <a:pt x="384175" y="11769"/>
                </a:cubicBezTo>
                <a:cubicBezTo>
                  <a:pt x="430742" y="13886"/>
                  <a:pt x="479652" y="3378"/>
                  <a:pt x="523875" y="18119"/>
                </a:cubicBezTo>
                <a:cubicBezTo>
                  <a:pt x="539294" y="23259"/>
                  <a:pt x="544131" y="25309"/>
                  <a:pt x="565150" y="27644"/>
                </a:cubicBezTo>
                <a:cubicBezTo>
                  <a:pt x="574675" y="28702"/>
                  <a:pt x="584238" y="29464"/>
                  <a:pt x="593725" y="30819"/>
                </a:cubicBezTo>
                <a:cubicBezTo>
                  <a:pt x="599067" y="31582"/>
                  <a:pt x="604251" y="33281"/>
                  <a:pt x="609600" y="33994"/>
                </a:cubicBezTo>
                <a:cubicBezTo>
                  <a:pt x="620143" y="35400"/>
                  <a:pt x="630772" y="36056"/>
                  <a:pt x="641350" y="37169"/>
                </a:cubicBezTo>
                <a:lnTo>
                  <a:pt x="669925" y="40344"/>
                </a:lnTo>
                <a:cubicBezTo>
                  <a:pt x="681412" y="43216"/>
                  <a:pt x="702245" y="48542"/>
                  <a:pt x="711200" y="49869"/>
                </a:cubicBezTo>
                <a:cubicBezTo>
                  <a:pt x="781014" y="60212"/>
                  <a:pt x="748623" y="52836"/>
                  <a:pt x="803275" y="59394"/>
                </a:cubicBezTo>
                <a:cubicBezTo>
                  <a:pt x="818135" y="61177"/>
                  <a:pt x="832895" y="63722"/>
                  <a:pt x="847725" y="65744"/>
                </a:cubicBezTo>
                <a:cubicBezTo>
                  <a:pt x="856179" y="66897"/>
                  <a:pt x="864735" y="67365"/>
                  <a:pt x="873125" y="68919"/>
                </a:cubicBezTo>
                <a:cubicBezTo>
                  <a:pt x="893331" y="72661"/>
                  <a:pt x="912961" y="80043"/>
                  <a:pt x="933450" y="81619"/>
                </a:cubicBezTo>
                <a:lnTo>
                  <a:pt x="974725" y="84794"/>
                </a:lnTo>
                <a:cubicBezTo>
                  <a:pt x="992136" y="86452"/>
                  <a:pt x="1005197" y="88907"/>
                  <a:pt x="1022350" y="91144"/>
                </a:cubicBezTo>
                <a:cubicBezTo>
                  <a:pt x="1039272" y="93351"/>
                  <a:pt x="1056170" y="95796"/>
                  <a:pt x="1073150" y="97494"/>
                </a:cubicBezTo>
                <a:cubicBezTo>
                  <a:pt x="1087931" y="98972"/>
                  <a:pt x="1102783" y="99611"/>
                  <a:pt x="1117600" y="100669"/>
                </a:cubicBezTo>
                <a:cubicBezTo>
                  <a:pt x="1165373" y="108631"/>
                  <a:pt x="1119509" y="101802"/>
                  <a:pt x="1216025" y="107019"/>
                </a:cubicBezTo>
                <a:cubicBezTo>
                  <a:pt x="1228750" y="107707"/>
                  <a:pt x="1241451" y="108860"/>
                  <a:pt x="1254125" y="110194"/>
                </a:cubicBezTo>
                <a:cubicBezTo>
                  <a:pt x="1261567" y="110977"/>
                  <a:pt x="1268867" y="113288"/>
                  <a:pt x="1276350" y="113369"/>
                </a:cubicBezTo>
                <a:lnTo>
                  <a:pt x="1841500" y="116544"/>
                </a:lnTo>
                <a:cubicBezTo>
                  <a:pt x="1846792" y="117602"/>
                  <a:pt x="1852052" y="118832"/>
                  <a:pt x="1857375" y="119719"/>
                </a:cubicBezTo>
                <a:cubicBezTo>
                  <a:pt x="1864757" y="120949"/>
                  <a:pt x="1872237" y="121555"/>
                  <a:pt x="1879600" y="122894"/>
                </a:cubicBezTo>
                <a:cubicBezTo>
                  <a:pt x="1883893" y="123675"/>
                  <a:pt x="1887970" y="125528"/>
                  <a:pt x="1892300" y="126069"/>
                </a:cubicBezTo>
                <a:cubicBezTo>
                  <a:pt x="1904946" y="127650"/>
                  <a:pt x="1917700" y="128186"/>
                  <a:pt x="1930400" y="129244"/>
                </a:cubicBezTo>
                <a:cubicBezTo>
                  <a:pt x="1936750" y="131361"/>
                  <a:pt x="1942992" y="133833"/>
                  <a:pt x="1949450" y="135594"/>
                </a:cubicBezTo>
                <a:cubicBezTo>
                  <a:pt x="1954656" y="137014"/>
                  <a:pt x="1960119" y="137349"/>
                  <a:pt x="1965325" y="138769"/>
                </a:cubicBezTo>
                <a:cubicBezTo>
                  <a:pt x="1971783" y="140530"/>
                  <a:pt x="1978025" y="143002"/>
                  <a:pt x="1984375" y="145119"/>
                </a:cubicBezTo>
                <a:cubicBezTo>
                  <a:pt x="1987550" y="146177"/>
                  <a:pt x="1991115" y="146438"/>
                  <a:pt x="1993900" y="148294"/>
                </a:cubicBezTo>
                <a:cubicBezTo>
                  <a:pt x="1997075" y="150411"/>
                  <a:pt x="2000012" y="152937"/>
                  <a:pt x="2003425" y="154644"/>
                </a:cubicBezTo>
                <a:cubicBezTo>
                  <a:pt x="2006418" y="156141"/>
                  <a:pt x="2010024" y="156194"/>
                  <a:pt x="2012950" y="157819"/>
                </a:cubicBezTo>
                <a:cubicBezTo>
                  <a:pt x="2019621" y="161525"/>
                  <a:pt x="2032000" y="170519"/>
                  <a:pt x="2032000" y="170519"/>
                </a:cubicBezTo>
                <a:cubicBezTo>
                  <a:pt x="2035882" y="178283"/>
                  <a:pt x="2039090" y="186012"/>
                  <a:pt x="2044700" y="192744"/>
                </a:cubicBezTo>
                <a:cubicBezTo>
                  <a:pt x="2047575" y="196193"/>
                  <a:pt x="2051050" y="199094"/>
                  <a:pt x="2054225" y="202269"/>
                </a:cubicBezTo>
                <a:cubicBezTo>
                  <a:pt x="2061500" y="231371"/>
                  <a:pt x="2055734" y="220407"/>
                  <a:pt x="2066925" y="237194"/>
                </a:cubicBezTo>
                <a:cubicBezTo>
                  <a:pt x="2075274" y="270590"/>
                  <a:pt x="2062811" y="229994"/>
                  <a:pt x="2079625" y="259419"/>
                </a:cubicBezTo>
                <a:cubicBezTo>
                  <a:pt x="2081790" y="263208"/>
                  <a:pt x="2081546" y="267939"/>
                  <a:pt x="2082800" y="272119"/>
                </a:cubicBezTo>
                <a:cubicBezTo>
                  <a:pt x="2084723" y="278530"/>
                  <a:pt x="2087527" y="284675"/>
                  <a:pt x="2089150" y="291169"/>
                </a:cubicBezTo>
                <a:cubicBezTo>
                  <a:pt x="2090208" y="295402"/>
                  <a:pt x="2090945" y="299729"/>
                  <a:pt x="2092325" y="303869"/>
                </a:cubicBezTo>
                <a:cubicBezTo>
                  <a:pt x="2094127" y="309276"/>
                  <a:pt x="2096674" y="314408"/>
                  <a:pt x="2098675" y="319744"/>
                </a:cubicBezTo>
                <a:cubicBezTo>
                  <a:pt x="2099850" y="322878"/>
                  <a:pt x="2100792" y="326094"/>
                  <a:pt x="2101850" y="329269"/>
                </a:cubicBezTo>
                <a:cubicBezTo>
                  <a:pt x="2102908" y="343027"/>
                  <a:pt x="2103501" y="356829"/>
                  <a:pt x="2105025" y="370544"/>
                </a:cubicBezTo>
                <a:cubicBezTo>
                  <a:pt x="2109574" y="411484"/>
                  <a:pt x="2107151" y="402321"/>
                  <a:pt x="2114550" y="424519"/>
                </a:cubicBezTo>
                <a:cubicBezTo>
                  <a:pt x="2117391" y="450089"/>
                  <a:pt x="2117276" y="451761"/>
                  <a:pt x="2120900" y="475319"/>
                </a:cubicBezTo>
                <a:cubicBezTo>
                  <a:pt x="2121879" y="481682"/>
                  <a:pt x="2123205" y="487990"/>
                  <a:pt x="2124075" y="494369"/>
                </a:cubicBezTo>
                <a:cubicBezTo>
                  <a:pt x="2133100" y="560551"/>
                  <a:pt x="2126444" y="525264"/>
                  <a:pt x="2133600" y="561044"/>
                </a:cubicBezTo>
                <a:cubicBezTo>
                  <a:pt x="2140680" y="635389"/>
                  <a:pt x="2133817" y="606252"/>
                  <a:pt x="2146300" y="649944"/>
                </a:cubicBezTo>
                <a:cubicBezTo>
                  <a:pt x="2145242" y="685927"/>
                  <a:pt x="2145068" y="721948"/>
                  <a:pt x="2143125" y="757894"/>
                </a:cubicBezTo>
                <a:cubicBezTo>
                  <a:pt x="2142944" y="761236"/>
                  <a:pt x="2140831" y="764190"/>
                  <a:pt x="2139950" y="767419"/>
                </a:cubicBezTo>
                <a:cubicBezTo>
                  <a:pt x="2137654" y="775839"/>
                  <a:pt x="2136360" y="784540"/>
                  <a:pt x="2133600" y="792819"/>
                </a:cubicBezTo>
                <a:cubicBezTo>
                  <a:pt x="2132542" y="795994"/>
                  <a:pt x="2132281" y="799559"/>
                  <a:pt x="2130425" y="802344"/>
                </a:cubicBezTo>
                <a:cubicBezTo>
                  <a:pt x="2127934" y="806080"/>
                  <a:pt x="2124075" y="808694"/>
                  <a:pt x="2120900" y="811869"/>
                </a:cubicBezTo>
                <a:cubicBezTo>
                  <a:pt x="2118118" y="831345"/>
                  <a:pt x="2119591" y="833536"/>
                  <a:pt x="2111375" y="849969"/>
                </a:cubicBezTo>
                <a:cubicBezTo>
                  <a:pt x="2109668" y="853382"/>
                  <a:pt x="2106575" y="856007"/>
                  <a:pt x="2105025" y="859494"/>
                </a:cubicBezTo>
                <a:lnTo>
                  <a:pt x="2095500" y="888069"/>
                </a:lnTo>
                <a:cubicBezTo>
                  <a:pt x="2094442" y="891244"/>
                  <a:pt x="2093822" y="894601"/>
                  <a:pt x="2092325" y="897594"/>
                </a:cubicBezTo>
                <a:cubicBezTo>
                  <a:pt x="2090208" y="901827"/>
                  <a:pt x="2087839" y="905944"/>
                  <a:pt x="2085975" y="910294"/>
                </a:cubicBezTo>
                <a:cubicBezTo>
                  <a:pt x="2081410" y="920947"/>
                  <a:pt x="2084866" y="919876"/>
                  <a:pt x="2076450" y="929344"/>
                </a:cubicBezTo>
                <a:cubicBezTo>
                  <a:pt x="2058671" y="949346"/>
                  <a:pt x="2059206" y="947190"/>
                  <a:pt x="2038350" y="961094"/>
                </a:cubicBezTo>
                <a:lnTo>
                  <a:pt x="2028825" y="967444"/>
                </a:lnTo>
                <a:cubicBezTo>
                  <a:pt x="2025650" y="969561"/>
                  <a:pt x="2022920" y="972587"/>
                  <a:pt x="2019300" y="973794"/>
                </a:cubicBezTo>
                <a:cubicBezTo>
                  <a:pt x="1996462" y="981407"/>
                  <a:pt x="2024982" y="972171"/>
                  <a:pt x="1997075" y="980144"/>
                </a:cubicBezTo>
                <a:cubicBezTo>
                  <a:pt x="1993857" y="981063"/>
                  <a:pt x="1990817" y="982593"/>
                  <a:pt x="1987550" y="983319"/>
                </a:cubicBezTo>
                <a:cubicBezTo>
                  <a:pt x="1981266" y="984716"/>
                  <a:pt x="1974827" y="985308"/>
                  <a:pt x="1968500" y="986494"/>
                </a:cubicBezTo>
                <a:cubicBezTo>
                  <a:pt x="1912098" y="997069"/>
                  <a:pt x="1960334" y="989488"/>
                  <a:pt x="1911350" y="996019"/>
                </a:cubicBezTo>
                <a:cubicBezTo>
                  <a:pt x="1903932" y="997008"/>
                  <a:pt x="1896442" y="997626"/>
                  <a:pt x="1889125" y="999194"/>
                </a:cubicBezTo>
                <a:cubicBezTo>
                  <a:pt x="1881591" y="1000808"/>
                  <a:pt x="1874520" y="1004401"/>
                  <a:pt x="1866900" y="1005544"/>
                </a:cubicBezTo>
                <a:cubicBezTo>
                  <a:pt x="1853254" y="1007591"/>
                  <a:pt x="1839372" y="1007524"/>
                  <a:pt x="1825625" y="1008719"/>
                </a:cubicBezTo>
                <a:cubicBezTo>
                  <a:pt x="1815029" y="1009640"/>
                  <a:pt x="1804458" y="1010836"/>
                  <a:pt x="1793875" y="1011894"/>
                </a:cubicBezTo>
                <a:cubicBezTo>
                  <a:pt x="1770363" y="1017772"/>
                  <a:pt x="1790460" y="1013289"/>
                  <a:pt x="1755775" y="1018244"/>
                </a:cubicBezTo>
                <a:cubicBezTo>
                  <a:pt x="1670996" y="1030355"/>
                  <a:pt x="1826901" y="1009750"/>
                  <a:pt x="1708150" y="1024594"/>
                </a:cubicBezTo>
                <a:cubicBezTo>
                  <a:pt x="1700724" y="1025522"/>
                  <a:pt x="1693385" y="1027172"/>
                  <a:pt x="1685925" y="1027769"/>
                </a:cubicBezTo>
                <a:cubicBezTo>
                  <a:pt x="1666906" y="1029290"/>
                  <a:pt x="1647832" y="1030014"/>
                  <a:pt x="1628775" y="1030944"/>
                </a:cubicBezTo>
                <a:lnTo>
                  <a:pt x="1555750" y="1034119"/>
                </a:lnTo>
                <a:cubicBezTo>
                  <a:pt x="1541972" y="1034884"/>
                  <a:pt x="1528259" y="1036653"/>
                  <a:pt x="1514475" y="1037294"/>
                </a:cubicBezTo>
                <a:cubicBezTo>
                  <a:pt x="1482742" y="1038770"/>
                  <a:pt x="1450975" y="1039411"/>
                  <a:pt x="1419225" y="1040469"/>
                </a:cubicBezTo>
                <a:lnTo>
                  <a:pt x="536575" y="1037294"/>
                </a:lnTo>
                <a:cubicBezTo>
                  <a:pt x="524393" y="1037209"/>
                  <a:pt x="510594" y="1032808"/>
                  <a:pt x="498475" y="1030944"/>
                </a:cubicBezTo>
                <a:cubicBezTo>
                  <a:pt x="490042" y="1029647"/>
                  <a:pt x="481529" y="1028922"/>
                  <a:pt x="473075" y="1027769"/>
                </a:cubicBezTo>
                <a:lnTo>
                  <a:pt x="428625" y="1021419"/>
                </a:lnTo>
                <a:cubicBezTo>
                  <a:pt x="421217" y="1020361"/>
                  <a:pt x="413853" y="1018922"/>
                  <a:pt x="406400" y="1018244"/>
                </a:cubicBezTo>
                <a:lnTo>
                  <a:pt x="371475" y="1015069"/>
                </a:lnTo>
                <a:cubicBezTo>
                  <a:pt x="321604" y="1000820"/>
                  <a:pt x="367515" y="1012059"/>
                  <a:pt x="273050" y="1005544"/>
                </a:cubicBezTo>
                <a:cubicBezTo>
                  <a:pt x="240172" y="1003277"/>
                  <a:pt x="275244" y="1001322"/>
                  <a:pt x="238125" y="996019"/>
                </a:cubicBezTo>
                <a:cubicBezTo>
                  <a:pt x="222375" y="993769"/>
                  <a:pt x="206345" y="994284"/>
                  <a:pt x="190500" y="992844"/>
                </a:cubicBezTo>
                <a:cubicBezTo>
                  <a:pt x="171411" y="991109"/>
                  <a:pt x="152451" y="988086"/>
                  <a:pt x="133350" y="986494"/>
                </a:cubicBezTo>
                <a:cubicBezTo>
                  <a:pt x="120650" y="985436"/>
                  <a:pt x="107916" y="984726"/>
                  <a:pt x="95250" y="983319"/>
                </a:cubicBezTo>
                <a:cubicBezTo>
                  <a:pt x="88852" y="982608"/>
                  <a:pt x="82581" y="980995"/>
                  <a:pt x="76200" y="980144"/>
                </a:cubicBezTo>
                <a:cubicBezTo>
                  <a:pt x="66700" y="978877"/>
                  <a:pt x="57150" y="978027"/>
                  <a:pt x="47625" y="976969"/>
                </a:cubicBezTo>
                <a:cubicBezTo>
                  <a:pt x="24955" y="969412"/>
                  <a:pt x="34144" y="974332"/>
                  <a:pt x="19050" y="964269"/>
                </a:cubicBezTo>
                <a:lnTo>
                  <a:pt x="12700" y="945219"/>
                </a:lnTo>
                <a:cubicBezTo>
                  <a:pt x="11642" y="942044"/>
                  <a:pt x="10337" y="938941"/>
                  <a:pt x="9525" y="935694"/>
                </a:cubicBezTo>
                <a:cubicBezTo>
                  <a:pt x="8467" y="931461"/>
                  <a:pt x="7604" y="927174"/>
                  <a:pt x="6350" y="922994"/>
                </a:cubicBezTo>
                <a:cubicBezTo>
                  <a:pt x="4427" y="916583"/>
                  <a:pt x="0" y="903944"/>
                  <a:pt x="0" y="903944"/>
                </a:cubicBezTo>
                <a:cubicBezTo>
                  <a:pt x="1058" y="874311"/>
                  <a:pt x="1266" y="844635"/>
                  <a:pt x="3175" y="815044"/>
                </a:cubicBezTo>
                <a:cubicBezTo>
                  <a:pt x="3390" y="811704"/>
                  <a:pt x="5431" y="808737"/>
                  <a:pt x="6350" y="805519"/>
                </a:cubicBezTo>
                <a:cubicBezTo>
                  <a:pt x="7549" y="801323"/>
                  <a:pt x="8467" y="797052"/>
                  <a:pt x="9525" y="792819"/>
                </a:cubicBezTo>
                <a:cubicBezTo>
                  <a:pt x="10583" y="782236"/>
                  <a:pt x="11196" y="771598"/>
                  <a:pt x="12700" y="761069"/>
                </a:cubicBezTo>
                <a:cubicBezTo>
                  <a:pt x="13317" y="756749"/>
                  <a:pt x="15334" y="752699"/>
                  <a:pt x="15875" y="748369"/>
                </a:cubicBezTo>
                <a:cubicBezTo>
                  <a:pt x="18513" y="727261"/>
                  <a:pt x="20108" y="706036"/>
                  <a:pt x="22225" y="684869"/>
                </a:cubicBezTo>
                <a:cubicBezTo>
                  <a:pt x="23283" y="555752"/>
                  <a:pt x="22466" y="426607"/>
                  <a:pt x="25400" y="297519"/>
                </a:cubicBezTo>
                <a:cubicBezTo>
                  <a:pt x="25645" y="286729"/>
                  <a:pt x="29132" y="276240"/>
                  <a:pt x="31750" y="265769"/>
                </a:cubicBezTo>
                <a:cubicBezTo>
                  <a:pt x="32808" y="261536"/>
                  <a:pt x="33393" y="257155"/>
                  <a:pt x="34925" y="253069"/>
                </a:cubicBezTo>
                <a:cubicBezTo>
                  <a:pt x="36587" y="248637"/>
                  <a:pt x="39778" y="244859"/>
                  <a:pt x="41275" y="240369"/>
                </a:cubicBezTo>
                <a:cubicBezTo>
                  <a:pt x="56271" y="195381"/>
                  <a:pt x="39656" y="230908"/>
                  <a:pt x="53975" y="202269"/>
                </a:cubicBezTo>
                <a:cubicBezTo>
                  <a:pt x="55033" y="191686"/>
                  <a:pt x="55646" y="181048"/>
                  <a:pt x="57150" y="170519"/>
                </a:cubicBezTo>
                <a:cubicBezTo>
                  <a:pt x="57767" y="166199"/>
                  <a:pt x="60175" y="162180"/>
                  <a:pt x="60325" y="157819"/>
                </a:cubicBezTo>
                <a:cubicBezTo>
                  <a:pt x="61237" y="131376"/>
                  <a:pt x="60325" y="104902"/>
                  <a:pt x="60325" y="78444"/>
                </a:cubicBezTo>
              </a:path>
            </a:pathLst>
          </a:custGeom>
          <a:noFill/>
          <a:ln cap="rnd">
            <a:solidFill>
              <a:srgbClr val="FF0000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684713" y="5486400"/>
            <a:ext cx="296862" cy="666750"/>
          </a:xfrm>
          <a:custGeom>
            <a:avLst/>
            <a:gdLst>
              <a:gd name="connsiteX0" fmla="*/ 23478 w 296528"/>
              <a:gd name="connsiteY0" fmla="*/ 12956 h 667006"/>
              <a:gd name="connsiteX1" fmla="*/ 274303 w 296528"/>
              <a:gd name="connsiteY1" fmla="*/ 19306 h 667006"/>
              <a:gd name="connsiteX2" fmla="*/ 280653 w 296528"/>
              <a:gd name="connsiteY2" fmla="*/ 47881 h 667006"/>
              <a:gd name="connsiteX3" fmla="*/ 287003 w 296528"/>
              <a:gd name="connsiteY3" fmla="*/ 66931 h 667006"/>
              <a:gd name="connsiteX4" fmla="*/ 293353 w 296528"/>
              <a:gd name="connsiteY4" fmla="*/ 101856 h 667006"/>
              <a:gd name="connsiteX5" fmla="*/ 296528 w 296528"/>
              <a:gd name="connsiteY5" fmla="*/ 165356 h 667006"/>
              <a:gd name="connsiteX6" fmla="*/ 293353 w 296528"/>
              <a:gd name="connsiteY6" fmla="*/ 451106 h 667006"/>
              <a:gd name="connsiteX7" fmla="*/ 290178 w 296528"/>
              <a:gd name="connsiteY7" fmla="*/ 466981 h 667006"/>
              <a:gd name="connsiteX8" fmla="*/ 280653 w 296528"/>
              <a:gd name="connsiteY8" fmla="*/ 495556 h 667006"/>
              <a:gd name="connsiteX9" fmla="*/ 271128 w 296528"/>
              <a:gd name="connsiteY9" fmla="*/ 514606 h 667006"/>
              <a:gd name="connsiteX10" fmla="*/ 264778 w 296528"/>
              <a:gd name="connsiteY10" fmla="*/ 527306 h 667006"/>
              <a:gd name="connsiteX11" fmla="*/ 261603 w 296528"/>
              <a:gd name="connsiteY11" fmla="*/ 540006 h 667006"/>
              <a:gd name="connsiteX12" fmla="*/ 252078 w 296528"/>
              <a:gd name="connsiteY12" fmla="*/ 562231 h 667006"/>
              <a:gd name="connsiteX13" fmla="*/ 248903 w 296528"/>
              <a:gd name="connsiteY13" fmla="*/ 581281 h 667006"/>
              <a:gd name="connsiteX14" fmla="*/ 242553 w 296528"/>
              <a:gd name="connsiteY14" fmla="*/ 590806 h 667006"/>
              <a:gd name="connsiteX15" fmla="*/ 239378 w 296528"/>
              <a:gd name="connsiteY15" fmla="*/ 600331 h 667006"/>
              <a:gd name="connsiteX16" fmla="*/ 233028 w 296528"/>
              <a:gd name="connsiteY16" fmla="*/ 625731 h 667006"/>
              <a:gd name="connsiteX17" fmla="*/ 229853 w 296528"/>
              <a:gd name="connsiteY17" fmla="*/ 635256 h 667006"/>
              <a:gd name="connsiteX18" fmla="*/ 220328 w 296528"/>
              <a:gd name="connsiteY18" fmla="*/ 647956 h 667006"/>
              <a:gd name="connsiteX19" fmla="*/ 210803 w 296528"/>
              <a:gd name="connsiteY19" fmla="*/ 657481 h 667006"/>
              <a:gd name="connsiteX20" fmla="*/ 201278 w 296528"/>
              <a:gd name="connsiteY20" fmla="*/ 660656 h 667006"/>
              <a:gd name="connsiteX21" fmla="*/ 191753 w 296528"/>
              <a:gd name="connsiteY21" fmla="*/ 667006 h 667006"/>
              <a:gd name="connsiteX22" fmla="*/ 169528 w 296528"/>
              <a:gd name="connsiteY22" fmla="*/ 663831 h 667006"/>
              <a:gd name="connsiteX23" fmla="*/ 147303 w 296528"/>
              <a:gd name="connsiteY23" fmla="*/ 654306 h 667006"/>
              <a:gd name="connsiteX24" fmla="*/ 128253 w 296528"/>
              <a:gd name="connsiteY24" fmla="*/ 644781 h 667006"/>
              <a:gd name="connsiteX25" fmla="*/ 112378 w 296528"/>
              <a:gd name="connsiteY25" fmla="*/ 628906 h 667006"/>
              <a:gd name="connsiteX26" fmla="*/ 106028 w 296528"/>
              <a:gd name="connsiteY26" fmla="*/ 619381 h 667006"/>
              <a:gd name="connsiteX27" fmla="*/ 86978 w 296528"/>
              <a:gd name="connsiteY27" fmla="*/ 593981 h 667006"/>
              <a:gd name="connsiteX28" fmla="*/ 80628 w 296528"/>
              <a:gd name="connsiteY28" fmla="*/ 581281 h 667006"/>
              <a:gd name="connsiteX29" fmla="*/ 67928 w 296528"/>
              <a:gd name="connsiteY29" fmla="*/ 568581 h 667006"/>
              <a:gd name="connsiteX30" fmla="*/ 61578 w 296528"/>
              <a:gd name="connsiteY30" fmla="*/ 549531 h 667006"/>
              <a:gd name="connsiteX31" fmla="*/ 55228 w 296528"/>
              <a:gd name="connsiteY31" fmla="*/ 540006 h 667006"/>
              <a:gd name="connsiteX32" fmla="*/ 48878 w 296528"/>
              <a:gd name="connsiteY32" fmla="*/ 520956 h 667006"/>
              <a:gd name="connsiteX33" fmla="*/ 45703 w 296528"/>
              <a:gd name="connsiteY33" fmla="*/ 511431 h 667006"/>
              <a:gd name="connsiteX34" fmla="*/ 42528 w 296528"/>
              <a:gd name="connsiteY34" fmla="*/ 501906 h 667006"/>
              <a:gd name="connsiteX35" fmla="*/ 36178 w 296528"/>
              <a:gd name="connsiteY35" fmla="*/ 492381 h 667006"/>
              <a:gd name="connsiteX36" fmla="*/ 26653 w 296528"/>
              <a:gd name="connsiteY36" fmla="*/ 444756 h 667006"/>
              <a:gd name="connsiteX37" fmla="*/ 23478 w 296528"/>
              <a:gd name="connsiteY37" fmla="*/ 428881 h 667006"/>
              <a:gd name="connsiteX38" fmla="*/ 13953 w 296528"/>
              <a:gd name="connsiteY38" fmla="*/ 406656 h 667006"/>
              <a:gd name="connsiteX39" fmla="*/ 10778 w 296528"/>
              <a:gd name="connsiteY39" fmla="*/ 365381 h 667006"/>
              <a:gd name="connsiteX40" fmla="*/ 4428 w 296528"/>
              <a:gd name="connsiteY40" fmla="*/ 333631 h 667006"/>
              <a:gd name="connsiteX41" fmla="*/ 4428 w 296528"/>
              <a:gd name="connsiteY41" fmla="*/ 105031 h 667006"/>
              <a:gd name="connsiteX42" fmla="*/ 10778 w 296528"/>
              <a:gd name="connsiteY42" fmla="*/ 92331 h 66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96528" h="667006">
                <a:moveTo>
                  <a:pt x="23478" y="12956"/>
                </a:moveTo>
                <a:cubicBezTo>
                  <a:pt x="105560" y="-3460"/>
                  <a:pt x="194611" y="-7258"/>
                  <a:pt x="274303" y="19306"/>
                </a:cubicBezTo>
                <a:cubicBezTo>
                  <a:pt x="283387" y="46558"/>
                  <a:pt x="269477" y="3179"/>
                  <a:pt x="280653" y="47881"/>
                </a:cubicBezTo>
                <a:cubicBezTo>
                  <a:pt x="282276" y="54375"/>
                  <a:pt x="285806" y="60345"/>
                  <a:pt x="287003" y="66931"/>
                </a:cubicBezTo>
                <a:lnTo>
                  <a:pt x="293353" y="101856"/>
                </a:lnTo>
                <a:cubicBezTo>
                  <a:pt x="294411" y="123023"/>
                  <a:pt x="296528" y="144163"/>
                  <a:pt x="296528" y="165356"/>
                </a:cubicBezTo>
                <a:cubicBezTo>
                  <a:pt x="296528" y="260612"/>
                  <a:pt x="295358" y="355871"/>
                  <a:pt x="293353" y="451106"/>
                </a:cubicBezTo>
                <a:cubicBezTo>
                  <a:pt x="293239" y="456501"/>
                  <a:pt x="291661" y="461792"/>
                  <a:pt x="290178" y="466981"/>
                </a:cubicBezTo>
                <a:cubicBezTo>
                  <a:pt x="287420" y="476635"/>
                  <a:pt x="286222" y="487202"/>
                  <a:pt x="280653" y="495556"/>
                </a:cubicBezTo>
                <a:cubicBezTo>
                  <a:pt x="268450" y="513861"/>
                  <a:pt x="279015" y="496203"/>
                  <a:pt x="271128" y="514606"/>
                </a:cubicBezTo>
                <a:cubicBezTo>
                  <a:pt x="269264" y="518956"/>
                  <a:pt x="266440" y="522874"/>
                  <a:pt x="264778" y="527306"/>
                </a:cubicBezTo>
                <a:cubicBezTo>
                  <a:pt x="263246" y="531392"/>
                  <a:pt x="262802" y="535810"/>
                  <a:pt x="261603" y="540006"/>
                </a:cubicBezTo>
                <a:cubicBezTo>
                  <a:pt x="258489" y="550907"/>
                  <a:pt x="257722" y="550942"/>
                  <a:pt x="252078" y="562231"/>
                </a:cubicBezTo>
                <a:cubicBezTo>
                  <a:pt x="251020" y="568581"/>
                  <a:pt x="250939" y="575174"/>
                  <a:pt x="248903" y="581281"/>
                </a:cubicBezTo>
                <a:cubicBezTo>
                  <a:pt x="247696" y="584901"/>
                  <a:pt x="244260" y="587393"/>
                  <a:pt x="242553" y="590806"/>
                </a:cubicBezTo>
                <a:cubicBezTo>
                  <a:pt x="241056" y="593799"/>
                  <a:pt x="240259" y="597102"/>
                  <a:pt x="239378" y="600331"/>
                </a:cubicBezTo>
                <a:cubicBezTo>
                  <a:pt x="237082" y="608751"/>
                  <a:pt x="235788" y="617452"/>
                  <a:pt x="233028" y="625731"/>
                </a:cubicBezTo>
                <a:cubicBezTo>
                  <a:pt x="231970" y="628906"/>
                  <a:pt x="231513" y="632350"/>
                  <a:pt x="229853" y="635256"/>
                </a:cubicBezTo>
                <a:cubicBezTo>
                  <a:pt x="227228" y="639850"/>
                  <a:pt x="223772" y="643938"/>
                  <a:pt x="220328" y="647956"/>
                </a:cubicBezTo>
                <a:cubicBezTo>
                  <a:pt x="217406" y="651365"/>
                  <a:pt x="214539" y="654990"/>
                  <a:pt x="210803" y="657481"/>
                </a:cubicBezTo>
                <a:cubicBezTo>
                  <a:pt x="208018" y="659337"/>
                  <a:pt x="204271" y="659159"/>
                  <a:pt x="201278" y="660656"/>
                </a:cubicBezTo>
                <a:cubicBezTo>
                  <a:pt x="197865" y="662363"/>
                  <a:pt x="194928" y="664889"/>
                  <a:pt x="191753" y="667006"/>
                </a:cubicBezTo>
                <a:cubicBezTo>
                  <a:pt x="184345" y="665948"/>
                  <a:pt x="176866" y="665299"/>
                  <a:pt x="169528" y="663831"/>
                </a:cubicBezTo>
                <a:cubicBezTo>
                  <a:pt x="160221" y="661970"/>
                  <a:pt x="156339" y="658178"/>
                  <a:pt x="147303" y="654306"/>
                </a:cubicBezTo>
                <a:cubicBezTo>
                  <a:pt x="128900" y="646419"/>
                  <a:pt x="146558" y="656984"/>
                  <a:pt x="128253" y="644781"/>
                </a:cubicBezTo>
                <a:cubicBezTo>
                  <a:pt x="111320" y="619381"/>
                  <a:pt x="133545" y="650073"/>
                  <a:pt x="112378" y="628906"/>
                </a:cubicBezTo>
                <a:cubicBezTo>
                  <a:pt x="109680" y="626208"/>
                  <a:pt x="108272" y="622467"/>
                  <a:pt x="106028" y="619381"/>
                </a:cubicBezTo>
                <a:cubicBezTo>
                  <a:pt x="99803" y="610822"/>
                  <a:pt x="91711" y="603447"/>
                  <a:pt x="86978" y="593981"/>
                </a:cubicBezTo>
                <a:cubicBezTo>
                  <a:pt x="84861" y="589748"/>
                  <a:pt x="83468" y="585067"/>
                  <a:pt x="80628" y="581281"/>
                </a:cubicBezTo>
                <a:cubicBezTo>
                  <a:pt x="77036" y="576492"/>
                  <a:pt x="72161" y="572814"/>
                  <a:pt x="67928" y="568581"/>
                </a:cubicBezTo>
                <a:cubicBezTo>
                  <a:pt x="65811" y="562231"/>
                  <a:pt x="65291" y="555100"/>
                  <a:pt x="61578" y="549531"/>
                </a:cubicBezTo>
                <a:cubicBezTo>
                  <a:pt x="59461" y="546356"/>
                  <a:pt x="56778" y="543493"/>
                  <a:pt x="55228" y="540006"/>
                </a:cubicBezTo>
                <a:cubicBezTo>
                  <a:pt x="52510" y="533889"/>
                  <a:pt x="50995" y="527306"/>
                  <a:pt x="48878" y="520956"/>
                </a:cubicBezTo>
                <a:lnTo>
                  <a:pt x="45703" y="511431"/>
                </a:lnTo>
                <a:cubicBezTo>
                  <a:pt x="44645" y="508256"/>
                  <a:pt x="44384" y="504691"/>
                  <a:pt x="42528" y="501906"/>
                </a:cubicBezTo>
                <a:lnTo>
                  <a:pt x="36178" y="492381"/>
                </a:lnTo>
                <a:cubicBezTo>
                  <a:pt x="30894" y="455390"/>
                  <a:pt x="35839" y="484561"/>
                  <a:pt x="26653" y="444756"/>
                </a:cubicBezTo>
                <a:cubicBezTo>
                  <a:pt x="25440" y="439498"/>
                  <a:pt x="24787" y="434116"/>
                  <a:pt x="23478" y="428881"/>
                </a:cubicBezTo>
                <a:cubicBezTo>
                  <a:pt x="21142" y="419538"/>
                  <a:pt x="18496" y="415743"/>
                  <a:pt x="13953" y="406656"/>
                </a:cubicBezTo>
                <a:cubicBezTo>
                  <a:pt x="12895" y="392898"/>
                  <a:pt x="12223" y="379104"/>
                  <a:pt x="10778" y="365381"/>
                </a:cubicBezTo>
                <a:cubicBezTo>
                  <a:pt x="9363" y="351935"/>
                  <a:pt x="7485" y="345860"/>
                  <a:pt x="4428" y="333631"/>
                </a:cubicBezTo>
                <a:cubicBezTo>
                  <a:pt x="-1865" y="232947"/>
                  <a:pt x="-1076" y="267385"/>
                  <a:pt x="4428" y="105031"/>
                </a:cubicBezTo>
                <a:cubicBezTo>
                  <a:pt x="4684" y="97478"/>
                  <a:pt x="6754" y="96355"/>
                  <a:pt x="10778" y="92331"/>
                </a:cubicBezTo>
              </a:path>
            </a:pathLst>
          </a:custGeom>
          <a:noFill/>
          <a:ln cap="rnd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17" name="文本框 10"/>
          <p:cNvSpPr txBox="1">
            <a:spLocks noChangeArrowheads="1"/>
          </p:cNvSpPr>
          <p:nvPr/>
        </p:nvSpPr>
        <p:spPr bwMode="auto">
          <a:xfrm>
            <a:off x="1539875" y="5762625"/>
            <a:ext cx="742950" cy="4000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练习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0"/>
          <p:cNvSpPr>
            <a:spLocks noChangeArrowheads="1"/>
          </p:cNvSpPr>
          <p:nvPr/>
        </p:nvSpPr>
        <p:spPr bwMode="auto">
          <a:xfrm>
            <a:off x="220663" y="2325688"/>
            <a:ext cx="71024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如果在一个方向上的电流流动被定义为</a:t>
            </a:r>
            <a:r>
              <a:rPr lang="en-US" altLang="zh-CN" sz="2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+</a:t>
            </a:r>
            <a:r>
              <a:rPr lang="en-US" altLang="zh-CN" sz="2100" i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I</a:t>
            </a:r>
            <a:r>
              <a:rPr lang="zh-CN" altLang="en-US" sz="2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，</a:t>
            </a:r>
            <a:r>
              <a:rPr lang="zh-CN" altLang="en-US" sz="2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则在另一个方向上流动是</a:t>
            </a:r>
            <a:r>
              <a:rPr lang="en-US" altLang="zh-CN" sz="2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en-US" altLang="zh-CN" sz="2100" i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I</a:t>
            </a:r>
            <a:r>
              <a:rPr lang="zh-CN" altLang="en-US" sz="2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。</a:t>
            </a:r>
            <a:endParaRPr lang="en-US" altLang="zh-CN" sz="2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53251" name="矩形 12"/>
          <p:cNvSpPr>
            <a:spLocks noChangeArrowheads="1"/>
          </p:cNvSpPr>
          <p:nvPr/>
        </p:nvSpPr>
        <p:spPr bwMode="auto">
          <a:xfrm>
            <a:off x="220663" y="4264025"/>
            <a:ext cx="7102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电压降也是有方向的</a:t>
            </a:r>
            <a:endParaRPr lang="en-US" altLang="zh-CN" sz="2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53252" name="Picture 1" descr="C:\Users\Administrator\AppData\Roaming\Tencent\Users\2360889142\QQ\WinTemp\RichOle\BQL{~F@U9%JNY56B~VXZ(9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3041650"/>
            <a:ext cx="57372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2" descr="C:\Users\Administrator\AppData\Roaming\Tencent\Users\2360889142\QQ\WinTemp\RichOle\]J{}_DK1G8~Z3{G2N$3IA(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4808538"/>
            <a:ext cx="5737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814513" y="3652838"/>
            <a:ext cx="1806575" cy="20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6600"/>
                </a:solidFill>
              </a:rPr>
              <a:t>从</a:t>
            </a:r>
            <a:r>
              <a:rPr lang="en-US" altLang="zh-CN" sz="1600" b="1" dirty="0">
                <a:solidFill>
                  <a:srgbClr val="FF6600"/>
                </a:solidFill>
              </a:rPr>
              <a:t>A</a:t>
            </a:r>
            <a:r>
              <a:rPr lang="zh-CN" altLang="en-US" sz="1600" b="1" dirty="0">
                <a:solidFill>
                  <a:srgbClr val="FF6600"/>
                </a:solidFill>
              </a:rPr>
              <a:t>到</a:t>
            </a:r>
            <a:r>
              <a:rPr lang="en-US" altLang="zh-CN" sz="1600" b="1" dirty="0">
                <a:solidFill>
                  <a:srgbClr val="FF6600"/>
                </a:solidFill>
              </a:rPr>
              <a:t>B</a:t>
            </a:r>
            <a:r>
              <a:rPr lang="zh-CN" altLang="en-US" sz="1600" b="1" dirty="0">
                <a:solidFill>
                  <a:srgbClr val="FF6600"/>
                </a:solidFill>
              </a:rPr>
              <a:t>的电流</a:t>
            </a:r>
          </a:p>
        </p:txBody>
      </p:sp>
      <p:sp>
        <p:nvSpPr>
          <p:cNvPr id="14" name="矩形 13"/>
          <p:cNvSpPr/>
          <p:nvPr/>
        </p:nvSpPr>
        <p:spPr>
          <a:xfrm>
            <a:off x="4835525" y="3633788"/>
            <a:ext cx="1806575" cy="20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6600"/>
                </a:solidFill>
              </a:rPr>
              <a:t>从</a:t>
            </a:r>
            <a:r>
              <a:rPr lang="en-US" altLang="zh-CN" sz="1600" b="1" dirty="0">
                <a:solidFill>
                  <a:srgbClr val="FF6600"/>
                </a:solidFill>
              </a:rPr>
              <a:t>B</a:t>
            </a:r>
            <a:r>
              <a:rPr lang="zh-CN" altLang="en-US" sz="1600" b="1" dirty="0">
                <a:solidFill>
                  <a:srgbClr val="FF6600"/>
                </a:solidFill>
              </a:rPr>
              <a:t>到</a:t>
            </a:r>
            <a:r>
              <a:rPr lang="en-US" altLang="zh-CN" sz="1600" b="1" dirty="0">
                <a:solidFill>
                  <a:srgbClr val="FF6600"/>
                </a:solidFill>
              </a:rPr>
              <a:t>A</a:t>
            </a:r>
            <a:r>
              <a:rPr lang="zh-CN" altLang="en-US" sz="1600" b="1" dirty="0">
                <a:solidFill>
                  <a:srgbClr val="FF6600"/>
                </a:solidFill>
              </a:rPr>
              <a:t>的电流</a:t>
            </a:r>
          </a:p>
        </p:txBody>
      </p:sp>
      <p:sp>
        <p:nvSpPr>
          <p:cNvPr id="15" name="矩形 14"/>
          <p:cNvSpPr/>
          <p:nvPr/>
        </p:nvSpPr>
        <p:spPr>
          <a:xfrm>
            <a:off x="1549400" y="4849813"/>
            <a:ext cx="2736850" cy="20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6600"/>
                </a:solidFill>
              </a:rPr>
              <a:t>电压降从</a:t>
            </a:r>
            <a:r>
              <a:rPr lang="en-US" altLang="zh-CN" b="1" dirty="0">
                <a:solidFill>
                  <a:srgbClr val="FF6600"/>
                </a:solidFill>
              </a:rPr>
              <a:t>A</a:t>
            </a:r>
            <a:r>
              <a:rPr lang="zh-CN" altLang="en-US" b="1" dirty="0">
                <a:solidFill>
                  <a:srgbClr val="FF6600"/>
                </a:solidFill>
              </a:rPr>
              <a:t>到</a:t>
            </a:r>
            <a:r>
              <a:rPr lang="en-US" altLang="zh-CN" b="1" dirty="0">
                <a:solidFill>
                  <a:srgbClr val="FF6600"/>
                </a:solidFill>
              </a:rPr>
              <a:t>B</a:t>
            </a:r>
            <a:r>
              <a:rPr lang="zh-CN" altLang="en-US" b="1" dirty="0">
                <a:solidFill>
                  <a:srgbClr val="FF6600"/>
                </a:solidFill>
              </a:rPr>
              <a:t>的电流</a:t>
            </a:r>
          </a:p>
        </p:txBody>
      </p:sp>
      <p:sp>
        <p:nvSpPr>
          <p:cNvPr id="17" name="矩形 16"/>
          <p:cNvSpPr/>
          <p:nvPr/>
        </p:nvSpPr>
        <p:spPr>
          <a:xfrm>
            <a:off x="1549400" y="5241925"/>
            <a:ext cx="2736850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6600"/>
                </a:solidFill>
              </a:rPr>
              <a:t>电压降从</a:t>
            </a:r>
            <a:r>
              <a:rPr lang="en-US" altLang="zh-CN" b="1" dirty="0">
                <a:solidFill>
                  <a:srgbClr val="FF6600"/>
                </a:solidFill>
              </a:rPr>
              <a:t>B</a:t>
            </a:r>
            <a:r>
              <a:rPr lang="zh-CN" altLang="en-US" b="1" dirty="0">
                <a:solidFill>
                  <a:srgbClr val="FF6600"/>
                </a:solidFill>
              </a:rPr>
              <a:t>到</a:t>
            </a:r>
            <a:r>
              <a:rPr lang="en-US" altLang="zh-CN" b="1" dirty="0">
                <a:solidFill>
                  <a:srgbClr val="FF6600"/>
                </a:solidFill>
              </a:rPr>
              <a:t>A</a:t>
            </a:r>
            <a:r>
              <a:rPr lang="zh-CN" altLang="en-US" b="1" dirty="0">
                <a:solidFill>
                  <a:srgbClr val="FF6600"/>
                </a:solidFill>
              </a:rPr>
              <a:t>的电流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电路基础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电流和电压方向</a:t>
            </a:r>
            <a:endParaRPr lang="zh-CN" altLang="en-US" dirty="0" smtClean="0"/>
          </a:p>
        </p:txBody>
      </p:sp>
      <p:pic>
        <p:nvPicPr>
          <p:cNvPr id="53259" name="Picture 12" descr="https://timgsa.baidu.com/timg?image&amp;quality=80&amp;size=b9999_10000&amp;sec=1525227502374&amp;di=75393f5ecac1130329949681ce3eaaef&amp;imgtype=0&amp;src=http%3A%2F%2Fimage09.71.net%2Fimg09%2F49%2F06%2F88%2Fc35fd40c-598e-48c0-b3bd-333bb0e1227b.jpg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97475"/>
            <a:ext cx="25717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875" y="1717675"/>
            <a:ext cx="1800225" cy="415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zh-CN" altLang="en-US" sz="2100" kern="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例如：手电筒</a:t>
            </a:r>
            <a:endParaRPr lang="en-US" altLang="zh-CN" sz="2100" kern="0" dirty="0">
              <a:solidFill>
                <a:srgbClr val="FF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5299" name="TextBox 1"/>
          <p:cNvSpPr txBox="1">
            <a:spLocks noChangeArrowheads="1"/>
          </p:cNvSpPr>
          <p:nvPr/>
        </p:nvSpPr>
        <p:spPr bwMode="auto">
          <a:xfrm>
            <a:off x="392113" y="2109788"/>
            <a:ext cx="3570287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ea typeface="微软雅黑" panose="020B0503020204020204" pitchFamily="34" charset="-122"/>
              </a:rPr>
              <a:t>我们可以把手电筒表示为连接电阻（灯泡）的电压源（电池）。</a:t>
            </a:r>
          </a:p>
        </p:txBody>
      </p:sp>
      <p:pic>
        <p:nvPicPr>
          <p:cNvPr id="55300" name="Picture 1" descr="C:\Users\Administrator\AppData\Roaming\Tencent\Users\2360889142\QQ\WinTemp\RichOle\YA05N`KIBI7(]PYV}}3ZTL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979738"/>
            <a:ext cx="444341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TextBox 3"/>
          <p:cNvSpPr txBox="1">
            <a:spLocks noChangeArrowheads="1"/>
          </p:cNvSpPr>
          <p:nvPr/>
        </p:nvSpPr>
        <p:spPr bwMode="auto">
          <a:xfrm>
            <a:off x="557213" y="4229100"/>
            <a:ext cx="61293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/>
            </a:r>
            <a:br>
              <a:rPr lang="zh-CN" altLang="en-US" sz="1800">
                <a:ea typeface="微软雅黑" panose="020B0503020204020204" pitchFamily="34" charset="-122"/>
              </a:rPr>
            </a:br>
            <a:endParaRPr lang="zh-CN" altLang="en-US" sz="1800"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微软雅黑" panose="020B0503020204020204" pitchFamily="34" charset="-122"/>
              </a:rPr>
              <a:t>电压源在电阻器上产生电压</a:t>
            </a:r>
            <a:r>
              <a:rPr lang="en-US" altLang="zh-CN" sz="1800" i="1">
                <a:ea typeface="微软雅黑" panose="020B0503020204020204" pitchFamily="34" charset="-122"/>
              </a:rPr>
              <a:t>V</a:t>
            </a:r>
            <a:r>
              <a:rPr lang="zh-CN" altLang="en-US" sz="1800">
                <a:ea typeface="微软雅黑" panose="020B0503020204020204" pitchFamily="34" charset="-122"/>
              </a:rPr>
              <a:t>，通过电阻器产生电流</a:t>
            </a:r>
            <a:r>
              <a:rPr lang="en-US" altLang="zh-CN" sz="1800" i="1">
                <a:ea typeface="微软雅黑" panose="020B0503020204020204" pitchFamily="34" charset="-122"/>
              </a:rPr>
              <a:t>I</a:t>
            </a:r>
            <a:r>
              <a:rPr lang="zh-CN" altLang="en-US" sz="1800">
                <a:ea typeface="微软雅黑" panose="020B0503020204020204" pitchFamily="34" charset="-122"/>
              </a:rPr>
              <a:t>。</a:t>
            </a:r>
            <a:endParaRPr lang="zh-CN" altLang="en-US" sz="1800"/>
          </a:p>
        </p:txBody>
      </p:sp>
      <p:sp>
        <p:nvSpPr>
          <p:cNvPr id="553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电路基础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5" y="304800"/>
            <a:ext cx="5334000" cy="2519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438" y="1660525"/>
            <a:ext cx="2608262" cy="415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zh-CN" altLang="en-US" sz="21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例如：有髓神经纤维</a:t>
            </a:r>
            <a:endParaRPr lang="en-US" altLang="zh-CN" sz="2100" kern="0" dirty="0">
              <a:solidFill>
                <a:srgbClr val="FF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7347" name="Picture 1" descr="C:\Users\Administrator\AppData\Roaming\Tencent\Users\2360889142\QQ\WinTemp\RichOle\JP0RQ0[G470ZI6F`@IU5F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2052638"/>
            <a:ext cx="5868988" cy="375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498600" y="2103438"/>
            <a:ext cx="773113" cy="420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树突</a:t>
            </a:r>
          </a:p>
        </p:txBody>
      </p:sp>
      <p:sp>
        <p:nvSpPr>
          <p:cNvPr id="8" name="矩形 7"/>
          <p:cNvSpPr/>
          <p:nvPr/>
        </p:nvSpPr>
        <p:spPr>
          <a:xfrm>
            <a:off x="2006600" y="3667125"/>
            <a:ext cx="858838" cy="422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细胞体</a:t>
            </a:r>
          </a:p>
        </p:txBody>
      </p:sp>
      <p:sp>
        <p:nvSpPr>
          <p:cNvPr id="9" name="矩形 8"/>
          <p:cNvSpPr/>
          <p:nvPr/>
        </p:nvSpPr>
        <p:spPr>
          <a:xfrm>
            <a:off x="3386138" y="2230438"/>
            <a:ext cx="857250" cy="420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节间</a:t>
            </a:r>
          </a:p>
        </p:txBody>
      </p:sp>
      <p:sp>
        <p:nvSpPr>
          <p:cNvPr id="10" name="矩形 9"/>
          <p:cNvSpPr/>
          <p:nvPr/>
        </p:nvSpPr>
        <p:spPr>
          <a:xfrm>
            <a:off x="4572000" y="2230438"/>
            <a:ext cx="857250" cy="420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郎飞节</a:t>
            </a:r>
          </a:p>
        </p:txBody>
      </p:sp>
      <p:sp>
        <p:nvSpPr>
          <p:cNvPr id="11" name="矩形 10"/>
          <p:cNvSpPr/>
          <p:nvPr/>
        </p:nvSpPr>
        <p:spPr>
          <a:xfrm>
            <a:off x="3478213" y="3179763"/>
            <a:ext cx="1522412" cy="422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有髓神经纤维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29325" y="3390900"/>
            <a:ext cx="857250" cy="422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轴突</a:t>
            </a:r>
          </a:p>
        </p:txBody>
      </p:sp>
      <p:sp>
        <p:nvSpPr>
          <p:cNvPr id="13" name="矩形 12"/>
          <p:cNvSpPr/>
          <p:nvPr/>
        </p:nvSpPr>
        <p:spPr>
          <a:xfrm>
            <a:off x="3414713" y="3813175"/>
            <a:ext cx="1879600" cy="4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有髓神经纤维模型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49413" y="5599113"/>
            <a:ext cx="785812" cy="211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节间</a:t>
            </a:r>
          </a:p>
        </p:txBody>
      </p:sp>
      <p:sp>
        <p:nvSpPr>
          <p:cNvPr id="15" name="矩形 14"/>
          <p:cNvSpPr/>
          <p:nvPr/>
        </p:nvSpPr>
        <p:spPr>
          <a:xfrm>
            <a:off x="2692400" y="5599113"/>
            <a:ext cx="950913" cy="211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郎飞节</a:t>
            </a:r>
          </a:p>
        </p:txBody>
      </p:sp>
      <p:sp>
        <p:nvSpPr>
          <p:cNvPr id="17" name="矩形 16"/>
          <p:cNvSpPr/>
          <p:nvPr/>
        </p:nvSpPr>
        <p:spPr>
          <a:xfrm>
            <a:off x="4040188" y="5599113"/>
            <a:ext cx="785812" cy="211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节间</a:t>
            </a:r>
          </a:p>
        </p:txBody>
      </p:sp>
      <p:sp>
        <p:nvSpPr>
          <p:cNvPr id="18" name="矩形 17"/>
          <p:cNvSpPr/>
          <p:nvPr/>
        </p:nvSpPr>
        <p:spPr>
          <a:xfrm>
            <a:off x="5143500" y="5599113"/>
            <a:ext cx="950913" cy="211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郎飞节</a:t>
            </a:r>
          </a:p>
        </p:txBody>
      </p:sp>
      <p:sp>
        <p:nvSpPr>
          <p:cNvPr id="19" name="矩形 18"/>
          <p:cNvSpPr/>
          <p:nvPr/>
        </p:nvSpPr>
        <p:spPr>
          <a:xfrm>
            <a:off x="6208713" y="5608638"/>
            <a:ext cx="949325" cy="211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节间</a:t>
            </a:r>
          </a:p>
        </p:txBody>
      </p:sp>
      <p:sp>
        <p:nvSpPr>
          <p:cNvPr id="5736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电路基础</a:t>
            </a:r>
          </a:p>
        </p:txBody>
      </p:sp>
      <p:pic>
        <p:nvPicPr>
          <p:cNvPr id="57361" name="Picture 18" descr="https://timgsa.baidu.com/timg?image&amp;quality=80&amp;size=b9999_10000&amp;sec=1525227700396&amp;di=c66c10164e0ff383f9915a4d44a89b6a&amp;imgtype=0&amp;src=http%3A%2F%2Fupload.morningpost.com.cn%2F2016%2F0105%2F1451994964734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622300"/>
            <a:ext cx="2182813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电路基础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57200" y="1981200"/>
            <a:ext cx="8229600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0" kern="0" dirty="0" smtClean="0"/>
              <a:t>复杂</a:t>
            </a:r>
            <a:r>
              <a:rPr lang="zh-CN" altLang="en-US" sz="2800" kern="0" dirty="0"/>
              <a:t>的电路分析比较复杂，但可以应用结构方程和两种守恒定律进行系统分析。</a:t>
            </a:r>
            <a:endParaRPr lang="en-US" altLang="zh-CN" sz="2800" kern="0" dirty="0"/>
          </a:p>
          <a:p>
            <a:pPr>
              <a:defRPr/>
            </a:pPr>
            <a:endParaRPr lang="zh-CN" altLang="en-US" sz="2000" kern="0" dirty="0"/>
          </a:p>
        </p:txBody>
      </p:sp>
      <p:pic>
        <p:nvPicPr>
          <p:cNvPr id="59396" name="Picture 1" descr="C:\Users\Administrator\AppData\Roaming\Tencent\Users\2360889142\QQ\WinTemp\RichOle\%7PG5ZPWTX5MM]E9K0B(J)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8000"/>
            <a:ext cx="3387725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extBox 3"/>
          <p:cNvSpPr txBox="1">
            <a:spLocks noChangeArrowheads="1"/>
          </p:cNvSpPr>
          <p:nvPr/>
        </p:nvSpPr>
        <p:spPr bwMode="auto">
          <a:xfrm>
            <a:off x="5553075" y="5934075"/>
            <a:ext cx="34083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>
                <a:ea typeface="微软雅黑" panose="020B0503020204020204" pitchFamily="34" charset="-122"/>
              </a:rPr>
              <a:t>由</a:t>
            </a:r>
            <a:r>
              <a:rPr lang="en-US" altLang="zh-CN" sz="1500">
                <a:ea typeface="微软雅黑" panose="020B0503020204020204" pitchFamily="34" charset="-122"/>
              </a:rPr>
              <a:t>4</a:t>
            </a:r>
            <a:r>
              <a:rPr lang="zh-CN" altLang="en-US" sz="1500">
                <a:ea typeface="微软雅黑" panose="020B0503020204020204" pitchFamily="34" charset="-122"/>
              </a:rPr>
              <a:t>个节点和六个分支组成的电路</a:t>
            </a:r>
          </a:p>
        </p:txBody>
      </p:sp>
      <p:sp>
        <p:nvSpPr>
          <p:cNvPr id="7" name="矩形 6"/>
          <p:cNvSpPr/>
          <p:nvPr/>
        </p:nvSpPr>
        <p:spPr>
          <a:xfrm>
            <a:off x="1295400" y="3886200"/>
            <a:ext cx="3276600" cy="457200"/>
          </a:xfrm>
          <a:prstGeom prst="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100" b="1" dirty="0"/>
              <a:t>基尔霍夫电流定律 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(KCL)</a:t>
            </a:r>
            <a:endParaRPr lang="en-US" altLang="zh-CN" sz="21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5400" y="4699000"/>
            <a:ext cx="3276600" cy="457200"/>
          </a:xfrm>
          <a:prstGeom prst="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100" b="1" dirty="0"/>
              <a:t>基尔霍夫电压定律 </a:t>
            </a:r>
            <a:r>
              <a:rPr lang="en-US" altLang="zh-CN" sz="21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(KVL)</a:t>
            </a:r>
            <a:endParaRPr lang="zh-CN" altLang="en-US" sz="2100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6"/>
          <p:cNvSpPr>
            <a:spLocks noChangeArrowheads="1"/>
          </p:cNvSpPr>
          <p:nvPr/>
        </p:nvSpPr>
        <p:spPr bwMode="auto">
          <a:xfrm>
            <a:off x="214313" y="1717675"/>
            <a:ext cx="23383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基尔霍夫电流定律</a:t>
            </a:r>
            <a:endParaRPr lang="en-US" altLang="zh-CN" sz="2100" dirty="0">
              <a:solidFill>
                <a:schemeClr val="accent1"/>
              </a:solidFill>
              <a:latin typeface="宋体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44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电路基础</a:t>
            </a:r>
            <a:r>
              <a:rPr lang="en-US" altLang="zh-CN" dirty="0" smtClean="0"/>
              <a:t>——KCL</a:t>
            </a:r>
            <a:endParaRPr lang="zh-CN" altLang="en-US" dirty="0" smtClean="0"/>
          </a:p>
        </p:txBody>
      </p:sp>
      <p:sp>
        <p:nvSpPr>
          <p:cNvPr id="61444" name="矩形 10"/>
          <p:cNvSpPr>
            <a:spLocks noChangeArrowheads="1"/>
          </p:cNvSpPr>
          <p:nvPr/>
        </p:nvSpPr>
        <p:spPr bwMode="auto">
          <a:xfrm>
            <a:off x="220663" y="2474913"/>
            <a:ext cx="8094662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  <a:defRPr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电子既不能被创造也不能被毁灭，如果它离开某个地方，它就必须去别的地方。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  <a:defRPr/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KCL: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在所有时刻进入和离开节点的所有支路电流的代数和都为零。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6144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r="3889"/>
          <a:stretch>
            <a:fillRect/>
          </a:stretch>
        </p:blipFill>
        <p:spPr bwMode="auto">
          <a:xfrm>
            <a:off x="1143000" y="3657600"/>
            <a:ext cx="2225675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文本框 5"/>
          <p:cNvSpPr txBox="1">
            <a:spLocks noChangeArrowheads="1"/>
          </p:cNvSpPr>
          <p:nvPr/>
        </p:nvSpPr>
        <p:spPr bwMode="auto">
          <a:xfrm>
            <a:off x="3919538" y="4640263"/>
            <a:ext cx="838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由</a:t>
            </a:r>
            <a:r>
              <a:rPr lang="en-US" altLang="zh-CN" sz="1600">
                <a:solidFill>
                  <a:srgbClr val="FF0000"/>
                </a:solidFill>
              </a:rPr>
              <a:t>KCL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61447" name="文本框 13"/>
          <p:cNvSpPr txBox="1">
            <a:spLocks noChangeArrowheads="1"/>
          </p:cNvSpPr>
          <p:nvPr/>
        </p:nvSpPr>
        <p:spPr bwMode="auto">
          <a:xfrm>
            <a:off x="4294188" y="5189538"/>
            <a:ext cx="4064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solidFill>
                  <a:srgbClr val="FF0000"/>
                </a:solidFill>
              </a:rPr>
              <a:t>或</a:t>
            </a:r>
          </a:p>
        </p:txBody>
      </p:sp>
      <p:sp>
        <p:nvSpPr>
          <p:cNvPr id="61448" name="文本框 14"/>
          <p:cNvSpPr txBox="1">
            <a:spLocks noChangeArrowheads="1"/>
          </p:cNvSpPr>
          <p:nvPr/>
        </p:nvSpPr>
        <p:spPr bwMode="auto">
          <a:xfrm>
            <a:off x="1854200" y="4724400"/>
            <a:ext cx="6016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>
                <a:solidFill>
                  <a:srgbClr val="FF0000"/>
                </a:solidFill>
              </a:rPr>
              <a:t>节点</a:t>
            </a:r>
          </a:p>
        </p:txBody>
      </p:sp>
      <p:pic>
        <p:nvPicPr>
          <p:cNvPr id="61449" name="Picture 1" descr="C:\Users\Administrator\AppData\Roaming\Tencent\Users\2360889142\QQ\WinTemp\RichOle\LXL76~HVT}P}T$`1P6XC_2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6" t="24863" b="22430"/>
          <a:stretch>
            <a:fillRect/>
          </a:stretch>
        </p:blipFill>
        <p:spPr bwMode="auto">
          <a:xfrm>
            <a:off x="4724400" y="4568825"/>
            <a:ext cx="28559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C:\Users\Administrator\AppData\Roaming\Tencent\Users\2360889142\QQ\WinTemp\RichOle\KBY5`YBE27}LC_HWJY3]~(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0"/>
            <a:ext cx="3006725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电路基础</a:t>
            </a:r>
            <a:r>
              <a:rPr lang="en-US" altLang="zh-CN" smtClean="0"/>
              <a:t>——KCL</a:t>
            </a:r>
            <a:endParaRPr lang="zh-CN" altLang="en-US" smtClean="0"/>
          </a:p>
        </p:txBody>
      </p:sp>
      <p:pic>
        <p:nvPicPr>
          <p:cNvPr id="63494" name="Picture 1" descr="C:\Users\Administrator\AppData\Roaming\Tencent\Users\2360889142\QQ\WinTemp\RichOle\]7MIZZ)OC]CCUWPVD7OLNK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1981200"/>
            <a:ext cx="2422525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981200"/>
                <a:ext cx="4038600" cy="4419600"/>
              </a:xfrm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en-US" altLang="zh-CN" sz="16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这里</a:t>
                </a: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有两个</a:t>
                </a:r>
                <a:r>
                  <a:rPr lang="zh-CN" altLang="en-US" sz="16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节点</a:t>
                </a:r>
                <a:r>
                  <a:rPr lang="en-US" altLang="zh-CN" sz="16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6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每</a:t>
                </a: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一个的净电流必须为零。</a:t>
                </a: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对于顶部节点</a:t>
                </a: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=0.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对于底部节点同理</a:t>
                </a:r>
                <a:r>
                  <a:rPr lang="en-US" altLang="zh-CN" sz="16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.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981200"/>
                <a:ext cx="4038600" cy="4419600"/>
              </a:xfr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1981200"/>
                <a:ext cx="4038600" cy="4648200"/>
              </a:xfrm>
            </p:spPr>
            <p:txBody>
              <a:bodyPr/>
              <a:lstStyle/>
              <a:p>
                <a:pPr>
                  <a:lnSpc>
                    <a:spcPct val="130000"/>
                  </a:lnSpc>
                </a:pPr>
                <a:endParaRPr lang="en-US" altLang="zh-CN" sz="16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dirty="0" smtClean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对于</a:t>
                </a: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每一个</a:t>
                </a:r>
                <a:r>
                  <a:rPr lang="zh-CN" altLang="en-US" sz="16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节点都</a:t>
                </a: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必须</a:t>
                </a:r>
                <a:r>
                  <a:rPr lang="zh-CN" altLang="en-US" sz="16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满足</a:t>
                </a: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KCL</a:t>
                </a:r>
                <a:r>
                  <a:rPr lang="zh-CN" altLang="en-US" sz="1600" dirty="0" smtClean="0">
                    <a:latin typeface="Arial" panose="020B0604020202020204" pitchFamily="34" charset="0"/>
                    <a:ea typeface="微软雅黑" panose="020B0503020204020204" pitchFamily="34" charset="-122"/>
                  </a:rPr>
                  <a:t>要求</a:t>
                </a: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对于每个节点我们能写出下面关系式</a:t>
                </a:r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endPara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𝑖</m:t>
                        </m:r>
                      </m:e>
                      <m:sub>
                        <m:r>
                          <a:rPr lang="en-US" altLang="zh-CN" sz="1600" i="1">
                            <a:latin typeface="Cambria Math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  <m:r>
                      <a:rPr lang="en-US" altLang="zh-CN" sz="1600" i="1">
                        <a:latin typeface="Cambria Math"/>
                        <a:ea typeface="微软雅黑" panose="020B0503020204020204" pitchFamily="34" charset="-122"/>
                      </a:rPr>
                      <m:t>=0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endParaRPr lang="zh-CN" altLang="en-US" sz="16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1981200"/>
                <a:ext cx="4038600" cy="4648200"/>
              </a:xfr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电流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物质中带电粒子定向有规则的移动就形成电流。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单位时间里通过导体任一横截面的电量叫做电流强度</a:t>
            </a:r>
            <a:endParaRPr lang="en-US" altLang="zh-CN" sz="2000" b="1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字母 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b="1" dirty="0" smtClean="0"/>
              <a:t>表示</a:t>
            </a:r>
            <a:endParaRPr lang="en-US" altLang="zh-CN" sz="2000" b="1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单位是安培</a:t>
            </a:r>
            <a:r>
              <a:rPr lang="en-US" altLang="zh-CN" sz="2000" b="1" dirty="0" smtClean="0"/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dirty="0" smtClean="0"/>
              <a:t>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安培</a:t>
            </a:r>
            <a:r>
              <a:rPr lang="en-US" altLang="zh-CN" sz="2000" b="1" dirty="0" smtClean="0"/>
              <a:t>=1</a:t>
            </a:r>
            <a:r>
              <a:rPr lang="zh-CN" altLang="en-US" sz="2000" b="1" dirty="0" smtClean="0"/>
              <a:t>秒流过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库伦电荷</a:t>
            </a:r>
            <a:endParaRPr lang="en-US" altLang="zh-CN" sz="2000" b="1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正电荷移动的方向规定为电流的实际方向</a:t>
            </a:r>
            <a:endParaRPr lang="en-US" altLang="zh-CN" sz="2000" dirty="0" smtClean="0"/>
          </a:p>
          <a:p>
            <a:endParaRPr lang="zh-CN" altLang="en-US" sz="2000" dirty="0" smtClean="0"/>
          </a:p>
        </p:txBody>
      </p:sp>
      <p:pic>
        <p:nvPicPr>
          <p:cNvPr id="21508" name="Picture 2" descr="https://ss1.bdstatic.com/70cFuXSh_Q1YnxGkpoWK1HF6hhy/it/u=2841532524,1350889991&amp;fm=27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428625"/>
            <a:ext cx="1905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275138"/>
            <a:ext cx="79343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文本框 4"/>
          <p:cNvSpPr txBox="1">
            <a:spLocks noChangeArrowheads="1"/>
          </p:cNvSpPr>
          <p:nvPr/>
        </p:nvSpPr>
        <p:spPr bwMode="auto">
          <a:xfrm>
            <a:off x="7597775" y="40386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粒子运动</a:t>
            </a:r>
          </a:p>
        </p:txBody>
      </p:sp>
      <p:sp>
        <p:nvSpPr>
          <p:cNvPr id="21511" name="文本框 6"/>
          <p:cNvSpPr txBox="1">
            <a:spLocks noChangeArrowheads="1"/>
          </p:cNvSpPr>
          <p:nvPr/>
        </p:nvSpPr>
        <p:spPr bwMode="auto">
          <a:xfrm>
            <a:off x="8040688" y="4911725"/>
            <a:ext cx="646112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电流</a:t>
            </a:r>
          </a:p>
        </p:txBody>
      </p:sp>
      <p:pic>
        <p:nvPicPr>
          <p:cNvPr id="21512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446713"/>
            <a:ext cx="410686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5446713"/>
            <a:ext cx="3821112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文本框 8"/>
          <p:cNvSpPr txBox="1">
            <a:spLocks noChangeArrowheads="1"/>
          </p:cNvSpPr>
          <p:nvPr/>
        </p:nvSpPr>
        <p:spPr bwMode="auto">
          <a:xfrm>
            <a:off x="1524000" y="59848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？</a:t>
            </a:r>
          </a:p>
        </p:txBody>
      </p:sp>
      <p:sp>
        <p:nvSpPr>
          <p:cNvPr id="21515" name="文本框 11"/>
          <p:cNvSpPr txBox="1">
            <a:spLocks noChangeArrowheads="1"/>
          </p:cNvSpPr>
          <p:nvPr/>
        </p:nvSpPr>
        <p:spPr bwMode="auto">
          <a:xfrm>
            <a:off x="3733800" y="59690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？</a:t>
            </a:r>
          </a:p>
        </p:txBody>
      </p:sp>
      <p:sp>
        <p:nvSpPr>
          <p:cNvPr id="21516" name="文本框 12"/>
          <p:cNvSpPr txBox="1">
            <a:spLocks noChangeArrowheads="1"/>
          </p:cNvSpPr>
          <p:nvPr/>
        </p:nvSpPr>
        <p:spPr bwMode="auto">
          <a:xfrm>
            <a:off x="5735638" y="59848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？</a:t>
            </a:r>
          </a:p>
        </p:txBody>
      </p:sp>
      <p:sp>
        <p:nvSpPr>
          <p:cNvPr id="21517" name="文本框 13"/>
          <p:cNvSpPr txBox="1">
            <a:spLocks noChangeArrowheads="1"/>
          </p:cNvSpPr>
          <p:nvPr/>
        </p:nvSpPr>
        <p:spPr bwMode="auto">
          <a:xfrm>
            <a:off x="7885113" y="598328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？</a:t>
            </a:r>
          </a:p>
        </p:txBody>
      </p:sp>
      <p:pic>
        <p:nvPicPr>
          <p:cNvPr id="21518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2200275"/>
            <a:ext cx="9334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矩形 6"/>
          <p:cNvSpPr>
            <a:spLocks noChangeArrowheads="1"/>
          </p:cNvSpPr>
          <p:nvPr/>
        </p:nvSpPr>
        <p:spPr bwMode="auto">
          <a:xfrm>
            <a:off x="142875" y="1717675"/>
            <a:ext cx="233838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基尔霍夫电压定律</a:t>
            </a:r>
            <a:endParaRPr lang="en-US" altLang="zh-CN" sz="2100">
              <a:solidFill>
                <a:srgbClr val="FF0000"/>
              </a:solidFill>
              <a:latin typeface="宋体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539" name="TextBox 2"/>
          <p:cNvSpPr txBox="1">
            <a:spLocks noChangeArrowheads="1"/>
          </p:cNvSpPr>
          <p:nvPr/>
        </p:nvSpPr>
        <p:spPr bwMode="auto">
          <a:xfrm>
            <a:off x="220663" y="2192338"/>
            <a:ext cx="83026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 smtClean="0">
                <a:latin typeface="+mn-ea"/>
                <a:ea typeface="+mn-ea"/>
              </a:rPr>
              <a:t>KVL: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Wingdings 2" panose="05020102010507070707" pitchFamily="18" charset="2"/>
              </a:rPr>
              <a:t>在任何时刻，</a:t>
            </a:r>
            <a:r>
              <a:rPr lang="zh-CN" altLang="en-US" sz="2000" dirty="0" smtClean="0">
                <a:latin typeface="+mn-ea"/>
                <a:ea typeface="+mn-ea"/>
              </a:rPr>
              <a:t>所有闭合回路的电压之和为零</a:t>
            </a:r>
          </a:p>
        </p:txBody>
      </p:sp>
      <p:pic>
        <p:nvPicPr>
          <p:cNvPr id="65540" name="Picture 2" descr="C:\Users\Administrator\AppData\Roaming\Tencent\Users\2360889142\QQ\WinTemp\RichOle\A5{0{PJ61ON~}E}G]]SFQ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2"/>
          <a:stretch>
            <a:fillRect/>
          </a:stretch>
        </p:blipFill>
        <p:spPr bwMode="auto">
          <a:xfrm>
            <a:off x="5151438" y="3092450"/>
            <a:ext cx="3921125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773613" y="2743200"/>
            <a:ext cx="1019175" cy="536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0000"/>
                </a:solidFill>
              </a:rPr>
              <a:t>例如</a:t>
            </a:r>
          </a:p>
        </p:txBody>
      </p:sp>
      <p:sp>
        <p:nvSpPr>
          <p:cNvPr id="655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电路基础</a:t>
            </a:r>
            <a:r>
              <a:rPr lang="en-US" altLang="zh-CN" smtClean="0"/>
              <a:t>——KVL</a:t>
            </a:r>
            <a:endParaRPr lang="zh-CN" altLang="en-US" smtClean="0"/>
          </a:p>
        </p:txBody>
      </p:sp>
      <p:pic>
        <p:nvPicPr>
          <p:cNvPr id="65543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2859088"/>
            <a:ext cx="3894138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10"/>
          <p:cNvSpPr>
            <a:spLocks noChangeArrowheads="1"/>
          </p:cNvSpPr>
          <p:nvPr/>
        </p:nvSpPr>
        <p:spPr bwMode="auto">
          <a:xfrm>
            <a:off x="820738" y="2155825"/>
            <a:ext cx="80946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在任何时刻，所有闭合回电压的代数和为零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67587" name="Picture 1" descr="C:\Users\Administrator\AppData\Roaming\Tencent\Users\2360889142\QQ\WinTemp\RichOle\6N1T@K(LF~NBW9IBPFM5@)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5" t="25179"/>
          <a:stretch>
            <a:fillRect/>
          </a:stretch>
        </p:blipFill>
        <p:spPr bwMode="auto">
          <a:xfrm>
            <a:off x="5516563" y="3390900"/>
            <a:ext cx="2624137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电路基础</a:t>
            </a:r>
            <a:r>
              <a:rPr lang="en-US" altLang="zh-CN" smtClean="0"/>
              <a:t>——KVL</a:t>
            </a:r>
            <a:endParaRPr lang="zh-CN" altLang="en-US" smtClean="0"/>
          </a:p>
        </p:txBody>
      </p:sp>
      <p:pic>
        <p:nvPicPr>
          <p:cNvPr id="67589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128963"/>
            <a:ext cx="35433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椭圆 22"/>
          <p:cNvSpPr/>
          <p:nvPr/>
        </p:nvSpPr>
        <p:spPr>
          <a:xfrm>
            <a:off x="2778125" y="3457575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584700" y="3438525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771775" y="483235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3221038" y="3914775"/>
            <a:ext cx="925512" cy="742950"/>
          </a:xfrm>
          <a:custGeom>
            <a:avLst/>
            <a:gdLst>
              <a:gd name="connsiteX0" fmla="*/ 36663 w 925663"/>
              <a:gd name="connsiteY0" fmla="*/ 22225 h 742950"/>
              <a:gd name="connsiteX1" fmla="*/ 62063 w 925663"/>
              <a:gd name="connsiteY1" fmla="*/ 12700 h 742950"/>
              <a:gd name="connsiteX2" fmla="*/ 77938 w 925663"/>
              <a:gd name="connsiteY2" fmla="*/ 9525 h 742950"/>
              <a:gd name="connsiteX3" fmla="*/ 90638 w 925663"/>
              <a:gd name="connsiteY3" fmla="*/ 6350 h 742950"/>
              <a:gd name="connsiteX4" fmla="*/ 100163 w 925663"/>
              <a:gd name="connsiteY4" fmla="*/ 3175 h 742950"/>
              <a:gd name="connsiteX5" fmla="*/ 125563 w 925663"/>
              <a:gd name="connsiteY5" fmla="*/ 0 h 742950"/>
              <a:gd name="connsiteX6" fmla="*/ 433538 w 925663"/>
              <a:gd name="connsiteY6" fmla="*/ 3175 h 742950"/>
              <a:gd name="connsiteX7" fmla="*/ 452588 w 925663"/>
              <a:gd name="connsiteY7" fmla="*/ 6350 h 742950"/>
              <a:gd name="connsiteX8" fmla="*/ 481163 w 925663"/>
              <a:gd name="connsiteY8" fmla="*/ 9525 h 742950"/>
              <a:gd name="connsiteX9" fmla="*/ 528788 w 925663"/>
              <a:gd name="connsiteY9" fmla="*/ 15875 h 742950"/>
              <a:gd name="connsiteX10" fmla="*/ 560538 w 925663"/>
              <a:gd name="connsiteY10" fmla="*/ 22225 h 742950"/>
              <a:gd name="connsiteX11" fmla="*/ 601813 w 925663"/>
              <a:gd name="connsiteY11" fmla="*/ 28575 h 742950"/>
              <a:gd name="connsiteX12" fmla="*/ 614513 w 925663"/>
              <a:gd name="connsiteY12" fmla="*/ 31750 h 742950"/>
              <a:gd name="connsiteX13" fmla="*/ 646263 w 925663"/>
              <a:gd name="connsiteY13" fmla="*/ 34925 h 742950"/>
              <a:gd name="connsiteX14" fmla="*/ 662138 w 925663"/>
              <a:gd name="connsiteY14" fmla="*/ 41275 h 742950"/>
              <a:gd name="connsiteX15" fmla="*/ 674838 w 925663"/>
              <a:gd name="connsiteY15" fmla="*/ 44450 h 742950"/>
              <a:gd name="connsiteX16" fmla="*/ 684363 w 925663"/>
              <a:gd name="connsiteY16" fmla="*/ 47625 h 742950"/>
              <a:gd name="connsiteX17" fmla="*/ 697063 w 925663"/>
              <a:gd name="connsiteY17" fmla="*/ 50800 h 742950"/>
              <a:gd name="connsiteX18" fmla="*/ 706588 w 925663"/>
              <a:gd name="connsiteY18" fmla="*/ 53975 h 742950"/>
              <a:gd name="connsiteX19" fmla="*/ 731988 w 925663"/>
              <a:gd name="connsiteY19" fmla="*/ 60325 h 742950"/>
              <a:gd name="connsiteX20" fmla="*/ 741513 w 925663"/>
              <a:gd name="connsiteY20" fmla="*/ 63500 h 742950"/>
              <a:gd name="connsiteX21" fmla="*/ 754213 w 925663"/>
              <a:gd name="connsiteY21" fmla="*/ 66675 h 742950"/>
              <a:gd name="connsiteX22" fmla="*/ 770088 w 925663"/>
              <a:gd name="connsiteY22" fmla="*/ 73025 h 742950"/>
              <a:gd name="connsiteX23" fmla="*/ 782788 w 925663"/>
              <a:gd name="connsiteY23" fmla="*/ 76200 h 742950"/>
              <a:gd name="connsiteX24" fmla="*/ 811363 w 925663"/>
              <a:gd name="connsiteY24" fmla="*/ 82550 h 742950"/>
              <a:gd name="connsiteX25" fmla="*/ 820888 w 925663"/>
              <a:gd name="connsiteY25" fmla="*/ 88900 h 742950"/>
              <a:gd name="connsiteX26" fmla="*/ 843113 w 925663"/>
              <a:gd name="connsiteY26" fmla="*/ 101600 h 742950"/>
              <a:gd name="connsiteX27" fmla="*/ 852638 w 925663"/>
              <a:gd name="connsiteY27" fmla="*/ 111125 h 742950"/>
              <a:gd name="connsiteX28" fmla="*/ 858988 w 925663"/>
              <a:gd name="connsiteY28" fmla="*/ 120650 h 742950"/>
              <a:gd name="connsiteX29" fmla="*/ 868513 w 925663"/>
              <a:gd name="connsiteY29" fmla="*/ 123825 h 742950"/>
              <a:gd name="connsiteX30" fmla="*/ 890738 w 925663"/>
              <a:gd name="connsiteY30" fmla="*/ 152400 h 742950"/>
              <a:gd name="connsiteX31" fmla="*/ 897088 w 925663"/>
              <a:gd name="connsiteY31" fmla="*/ 161925 h 742950"/>
              <a:gd name="connsiteX32" fmla="*/ 906613 w 925663"/>
              <a:gd name="connsiteY32" fmla="*/ 180975 h 742950"/>
              <a:gd name="connsiteX33" fmla="*/ 916138 w 925663"/>
              <a:gd name="connsiteY33" fmla="*/ 231775 h 742950"/>
              <a:gd name="connsiteX34" fmla="*/ 922488 w 925663"/>
              <a:gd name="connsiteY34" fmla="*/ 250825 h 742950"/>
              <a:gd name="connsiteX35" fmla="*/ 925663 w 925663"/>
              <a:gd name="connsiteY35" fmla="*/ 260350 h 742950"/>
              <a:gd name="connsiteX36" fmla="*/ 922488 w 925663"/>
              <a:gd name="connsiteY36" fmla="*/ 498475 h 742950"/>
              <a:gd name="connsiteX37" fmla="*/ 916138 w 925663"/>
              <a:gd name="connsiteY37" fmla="*/ 514350 h 742950"/>
              <a:gd name="connsiteX38" fmla="*/ 912963 w 925663"/>
              <a:gd name="connsiteY38" fmla="*/ 533400 h 742950"/>
              <a:gd name="connsiteX39" fmla="*/ 903438 w 925663"/>
              <a:gd name="connsiteY39" fmla="*/ 568325 h 742950"/>
              <a:gd name="connsiteX40" fmla="*/ 900263 w 925663"/>
              <a:gd name="connsiteY40" fmla="*/ 587375 h 742950"/>
              <a:gd name="connsiteX41" fmla="*/ 893913 w 925663"/>
              <a:gd name="connsiteY41" fmla="*/ 603250 h 742950"/>
              <a:gd name="connsiteX42" fmla="*/ 881213 w 925663"/>
              <a:gd name="connsiteY42" fmla="*/ 631825 h 742950"/>
              <a:gd name="connsiteX43" fmla="*/ 878038 w 925663"/>
              <a:gd name="connsiteY43" fmla="*/ 647700 h 742950"/>
              <a:gd name="connsiteX44" fmla="*/ 862163 w 925663"/>
              <a:gd name="connsiteY44" fmla="*/ 666750 h 742950"/>
              <a:gd name="connsiteX45" fmla="*/ 858988 w 925663"/>
              <a:gd name="connsiteY45" fmla="*/ 676275 h 742950"/>
              <a:gd name="connsiteX46" fmla="*/ 827238 w 925663"/>
              <a:gd name="connsiteY46" fmla="*/ 701675 h 742950"/>
              <a:gd name="connsiteX47" fmla="*/ 817713 w 925663"/>
              <a:gd name="connsiteY47" fmla="*/ 708025 h 742950"/>
              <a:gd name="connsiteX48" fmla="*/ 801838 w 925663"/>
              <a:gd name="connsiteY48" fmla="*/ 711200 h 742950"/>
              <a:gd name="connsiteX49" fmla="*/ 789138 w 925663"/>
              <a:gd name="connsiteY49" fmla="*/ 714375 h 742950"/>
              <a:gd name="connsiteX50" fmla="*/ 738338 w 925663"/>
              <a:gd name="connsiteY50" fmla="*/ 720725 h 742950"/>
              <a:gd name="connsiteX51" fmla="*/ 719288 w 925663"/>
              <a:gd name="connsiteY51" fmla="*/ 723900 h 742950"/>
              <a:gd name="connsiteX52" fmla="*/ 671663 w 925663"/>
              <a:gd name="connsiteY52" fmla="*/ 727075 h 742950"/>
              <a:gd name="connsiteX53" fmla="*/ 620863 w 925663"/>
              <a:gd name="connsiteY53" fmla="*/ 733425 h 742950"/>
              <a:gd name="connsiteX54" fmla="*/ 611338 w 925663"/>
              <a:gd name="connsiteY54" fmla="*/ 736600 h 742950"/>
              <a:gd name="connsiteX55" fmla="*/ 547838 w 925663"/>
              <a:gd name="connsiteY55" fmla="*/ 742950 h 742950"/>
              <a:gd name="connsiteX56" fmla="*/ 223988 w 925663"/>
              <a:gd name="connsiteY56" fmla="*/ 739775 h 742950"/>
              <a:gd name="connsiteX57" fmla="*/ 211288 w 925663"/>
              <a:gd name="connsiteY57" fmla="*/ 736600 h 742950"/>
              <a:gd name="connsiteX58" fmla="*/ 185888 w 925663"/>
              <a:gd name="connsiteY58" fmla="*/ 733425 h 742950"/>
              <a:gd name="connsiteX59" fmla="*/ 173188 w 925663"/>
              <a:gd name="connsiteY59" fmla="*/ 730250 h 742950"/>
              <a:gd name="connsiteX60" fmla="*/ 135088 w 925663"/>
              <a:gd name="connsiteY60" fmla="*/ 727075 h 742950"/>
              <a:gd name="connsiteX61" fmla="*/ 109688 w 925663"/>
              <a:gd name="connsiteY61" fmla="*/ 717550 h 742950"/>
              <a:gd name="connsiteX62" fmla="*/ 84288 w 925663"/>
              <a:gd name="connsiteY62" fmla="*/ 711200 h 742950"/>
              <a:gd name="connsiteX63" fmla="*/ 74763 w 925663"/>
              <a:gd name="connsiteY63" fmla="*/ 708025 h 742950"/>
              <a:gd name="connsiteX64" fmla="*/ 39838 w 925663"/>
              <a:gd name="connsiteY64" fmla="*/ 698500 h 742950"/>
              <a:gd name="connsiteX65" fmla="*/ 17613 w 925663"/>
              <a:gd name="connsiteY65" fmla="*/ 679450 h 742950"/>
              <a:gd name="connsiteX66" fmla="*/ 11263 w 925663"/>
              <a:gd name="connsiteY66" fmla="*/ 660400 h 742950"/>
              <a:gd name="connsiteX67" fmla="*/ 14438 w 925663"/>
              <a:gd name="connsiteY67" fmla="*/ 393700 h 742950"/>
              <a:gd name="connsiteX68" fmla="*/ 17613 w 925663"/>
              <a:gd name="connsiteY68" fmla="*/ 361950 h 742950"/>
              <a:gd name="connsiteX69" fmla="*/ 23963 w 925663"/>
              <a:gd name="connsiteY69" fmla="*/ 342900 h 742950"/>
              <a:gd name="connsiteX70" fmla="*/ 27138 w 925663"/>
              <a:gd name="connsiteY70" fmla="*/ 327025 h 742950"/>
              <a:gd name="connsiteX71" fmla="*/ 30313 w 925663"/>
              <a:gd name="connsiteY71" fmla="*/ 304800 h 742950"/>
              <a:gd name="connsiteX72" fmla="*/ 33488 w 925663"/>
              <a:gd name="connsiteY72" fmla="*/ 285750 h 742950"/>
              <a:gd name="connsiteX73" fmla="*/ 39838 w 925663"/>
              <a:gd name="connsiteY73" fmla="*/ 215900 h 742950"/>
              <a:gd name="connsiteX74" fmla="*/ 46188 w 925663"/>
              <a:gd name="connsiteY74" fmla="*/ 180975 h 742950"/>
              <a:gd name="connsiteX75" fmla="*/ 46188 w 925663"/>
              <a:gd name="connsiteY75" fmla="*/ 1524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925663" h="742950">
                <a:moveTo>
                  <a:pt x="36663" y="22225"/>
                </a:moveTo>
                <a:cubicBezTo>
                  <a:pt x="41519" y="20283"/>
                  <a:pt x="55427" y="14359"/>
                  <a:pt x="62063" y="12700"/>
                </a:cubicBezTo>
                <a:cubicBezTo>
                  <a:pt x="67298" y="11391"/>
                  <a:pt x="72670" y="10696"/>
                  <a:pt x="77938" y="9525"/>
                </a:cubicBezTo>
                <a:cubicBezTo>
                  <a:pt x="82198" y="8578"/>
                  <a:pt x="86442" y="7549"/>
                  <a:pt x="90638" y="6350"/>
                </a:cubicBezTo>
                <a:cubicBezTo>
                  <a:pt x="93856" y="5431"/>
                  <a:pt x="96870" y="3774"/>
                  <a:pt x="100163" y="3175"/>
                </a:cubicBezTo>
                <a:cubicBezTo>
                  <a:pt x="108558" y="1649"/>
                  <a:pt x="117096" y="1058"/>
                  <a:pt x="125563" y="0"/>
                </a:cubicBezTo>
                <a:lnTo>
                  <a:pt x="433538" y="3175"/>
                </a:lnTo>
                <a:cubicBezTo>
                  <a:pt x="439974" y="3300"/>
                  <a:pt x="446207" y="5499"/>
                  <a:pt x="452588" y="6350"/>
                </a:cubicBezTo>
                <a:cubicBezTo>
                  <a:pt x="462088" y="7617"/>
                  <a:pt x="471653" y="8336"/>
                  <a:pt x="481163" y="9525"/>
                </a:cubicBezTo>
                <a:cubicBezTo>
                  <a:pt x="497055" y="11511"/>
                  <a:pt x="512974" y="13345"/>
                  <a:pt x="528788" y="15875"/>
                </a:cubicBezTo>
                <a:cubicBezTo>
                  <a:pt x="539445" y="17580"/>
                  <a:pt x="549854" y="20699"/>
                  <a:pt x="560538" y="22225"/>
                </a:cubicBezTo>
                <a:cubicBezTo>
                  <a:pt x="571212" y="23750"/>
                  <a:pt x="590800" y="26372"/>
                  <a:pt x="601813" y="28575"/>
                </a:cubicBezTo>
                <a:cubicBezTo>
                  <a:pt x="606092" y="29431"/>
                  <a:pt x="610193" y="31133"/>
                  <a:pt x="614513" y="31750"/>
                </a:cubicBezTo>
                <a:cubicBezTo>
                  <a:pt x="625042" y="33254"/>
                  <a:pt x="635680" y="33867"/>
                  <a:pt x="646263" y="34925"/>
                </a:cubicBezTo>
                <a:cubicBezTo>
                  <a:pt x="651555" y="37042"/>
                  <a:pt x="656731" y="39473"/>
                  <a:pt x="662138" y="41275"/>
                </a:cubicBezTo>
                <a:cubicBezTo>
                  <a:pt x="666278" y="42655"/>
                  <a:pt x="670642" y="43251"/>
                  <a:pt x="674838" y="44450"/>
                </a:cubicBezTo>
                <a:cubicBezTo>
                  <a:pt x="678056" y="45369"/>
                  <a:pt x="681145" y="46706"/>
                  <a:pt x="684363" y="47625"/>
                </a:cubicBezTo>
                <a:cubicBezTo>
                  <a:pt x="688559" y="48824"/>
                  <a:pt x="692867" y="49601"/>
                  <a:pt x="697063" y="50800"/>
                </a:cubicBezTo>
                <a:cubicBezTo>
                  <a:pt x="700281" y="51719"/>
                  <a:pt x="703359" y="53094"/>
                  <a:pt x="706588" y="53975"/>
                </a:cubicBezTo>
                <a:cubicBezTo>
                  <a:pt x="715008" y="56271"/>
                  <a:pt x="723709" y="57565"/>
                  <a:pt x="731988" y="60325"/>
                </a:cubicBezTo>
                <a:cubicBezTo>
                  <a:pt x="735163" y="61383"/>
                  <a:pt x="738295" y="62581"/>
                  <a:pt x="741513" y="63500"/>
                </a:cubicBezTo>
                <a:cubicBezTo>
                  <a:pt x="745709" y="64699"/>
                  <a:pt x="750073" y="65295"/>
                  <a:pt x="754213" y="66675"/>
                </a:cubicBezTo>
                <a:cubicBezTo>
                  <a:pt x="759620" y="68477"/>
                  <a:pt x="764681" y="71223"/>
                  <a:pt x="770088" y="73025"/>
                </a:cubicBezTo>
                <a:cubicBezTo>
                  <a:pt x="774228" y="74405"/>
                  <a:pt x="778592" y="75001"/>
                  <a:pt x="782788" y="76200"/>
                </a:cubicBezTo>
                <a:cubicBezTo>
                  <a:pt x="804673" y="82453"/>
                  <a:pt x="776984" y="76820"/>
                  <a:pt x="811363" y="82550"/>
                </a:cubicBezTo>
                <a:cubicBezTo>
                  <a:pt x="814538" y="84667"/>
                  <a:pt x="817575" y="87007"/>
                  <a:pt x="820888" y="88900"/>
                </a:cubicBezTo>
                <a:cubicBezTo>
                  <a:pt x="830769" y="94546"/>
                  <a:pt x="834674" y="94568"/>
                  <a:pt x="843113" y="101600"/>
                </a:cubicBezTo>
                <a:cubicBezTo>
                  <a:pt x="846562" y="104475"/>
                  <a:pt x="849763" y="107676"/>
                  <a:pt x="852638" y="111125"/>
                </a:cubicBezTo>
                <a:cubicBezTo>
                  <a:pt x="855081" y="114056"/>
                  <a:pt x="856008" y="118266"/>
                  <a:pt x="858988" y="120650"/>
                </a:cubicBezTo>
                <a:cubicBezTo>
                  <a:pt x="861601" y="122741"/>
                  <a:pt x="865338" y="122767"/>
                  <a:pt x="868513" y="123825"/>
                </a:cubicBezTo>
                <a:cubicBezTo>
                  <a:pt x="883434" y="138746"/>
                  <a:pt x="875547" y="129614"/>
                  <a:pt x="890738" y="152400"/>
                </a:cubicBezTo>
                <a:cubicBezTo>
                  <a:pt x="892855" y="155575"/>
                  <a:pt x="895881" y="158305"/>
                  <a:pt x="897088" y="161925"/>
                </a:cubicBezTo>
                <a:cubicBezTo>
                  <a:pt x="901470" y="175070"/>
                  <a:pt x="898407" y="168665"/>
                  <a:pt x="906613" y="180975"/>
                </a:cubicBezTo>
                <a:cubicBezTo>
                  <a:pt x="909035" y="195507"/>
                  <a:pt x="911415" y="216031"/>
                  <a:pt x="916138" y="231775"/>
                </a:cubicBezTo>
                <a:cubicBezTo>
                  <a:pt x="918061" y="238186"/>
                  <a:pt x="920371" y="244475"/>
                  <a:pt x="922488" y="250825"/>
                </a:cubicBezTo>
                <a:lnTo>
                  <a:pt x="925663" y="260350"/>
                </a:lnTo>
                <a:cubicBezTo>
                  <a:pt x="924605" y="339725"/>
                  <a:pt x="925463" y="419149"/>
                  <a:pt x="922488" y="498475"/>
                </a:cubicBezTo>
                <a:cubicBezTo>
                  <a:pt x="922274" y="504170"/>
                  <a:pt x="917638" y="508852"/>
                  <a:pt x="916138" y="514350"/>
                </a:cubicBezTo>
                <a:cubicBezTo>
                  <a:pt x="914444" y="520561"/>
                  <a:pt x="914226" y="527087"/>
                  <a:pt x="912963" y="533400"/>
                </a:cubicBezTo>
                <a:cubicBezTo>
                  <a:pt x="910578" y="545327"/>
                  <a:pt x="905823" y="556398"/>
                  <a:pt x="903438" y="568325"/>
                </a:cubicBezTo>
                <a:cubicBezTo>
                  <a:pt x="902175" y="574638"/>
                  <a:pt x="901957" y="581164"/>
                  <a:pt x="900263" y="587375"/>
                </a:cubicBezTo>
                <a:cubicBezTo>
                  <a:pt x="898763" y="592873"/>
                  <a:pt x="895861" y="597894"/>
                  <a:pt x="893913" y="603250"/>
                </a:cubicBezTo>
                <a:cubicBezTo>
                  <a:pt x="884845" y="628187"/>
                  <a:pt x="892137" y="615438"/>
                  <a:pt x="881213" y="631825"/>
                </a:cubicBezTo>
                <a:cubicBezTo>
                  <a:pt x="880155" y="637117"/>
                  <a:pt x="879933" y="642647"/>
                  <a:pt x="878038" y="647700"/>
                </a:cubicBezTo>
                <a:cubicBezTo>
                  <a:pt x="875386" y="654773"/>
                  <a:pt x="867104" y="661809"/>
                  <a:pt x="862163" y="666750"/>
                </a:cubicBezTo>
                <a:cubicBezTo>
                  <a:pt x="861105" y="669925"/>
                  <a:pt x="861043" y="673633"/>
                  <a:pt x="858988" y="676275"/>
                </a:cubicBezTo>
                <a:cubicBezTo>
                  <a:pt x="841616" y="698610"/>
                  <a:pt x="845322" y="691341"/>
                  <a:pt x="827238" y="701675"/>
                </a:cubicBezTo>
                <a:cubicBezTo>
                  <a:pt x="823925" y="703568"/>
                  <a:pt x="821286" y="706685"/>
                  <a:pt x="817713" y="708025"/>
                </a:cubicBezTo>
                <a:cubicBezTo>
                  <a:pt x="812660" y="709920"/>
                  <a:pt x="807106" y="710029"/>
                  <a:pt x="801838" y="711200"/>
                </a:cubicBezTo>
                <a:cubicBezTo>
                  <a:pt x="797578" y="712147"/>
                  <a:pt x="793431" y="713594"/>
                  <a:pt x="789138" y="714375"/>
                </a:cubicBezTo>
                <a:cubicBezTo>
                  <a:pt x="770020" y="717851"/>
                  <a:pt x="758222" y="718074"/>
                  <a:pt x="738338" y="720725"/>
                </a:cubicBezTo>
                <a:cubicBezTo>
                  <a:pt x="731957" y="721576"/>
                  <a:pt x="725697" y="723290"/>
                  <a:pt x="719288" y="723900"/>
                </a:cubicBezTo>
                <a:cubicBezTo>
                  <a:pt x="703449" y="725408"/>
                  <a:pt x="687538" y="726017"/>
                  <a:pt x="671663" y="727075"/>
                </a:cubicBezTo>
                <a:cubicBezTo>
                  <a:pt x="640370" y="734898"/>
                  <a:pt x="681504" y="725340"/>
                  <a:pt x="620863" y="733425"/>
                </a:cubicBezTo>
                <a:cubicBezTo>
                  <a:pt x="617546" y="733867"/>
                  <a:pt x="614657" y="736167"/>
                  <a:pt x="611338" y="736600"/>
                </a:cubicBezTo>
                <a:cubicBezTo>
                  <a:pt x="590244" y="739351"/>
                  <a:pt x="569005" y="740833"/>
                  <a:pt x="547838" y="742950"/>
                </a:cubicBezTo>
                <a:lnTo>
                  <a:pt x="223988" y="739775"/>
                </a:lnTo>
                <a:cubicBezTo>
                  <a:pt x="219625" y="739693"/>
                  <a:pt x="215592" y="737317"/>
                  <a:pt x="211288" y="736600"/>
                </a:cubicBezTo>
                <a:cubicBezTo>
                  <a:pt x="202872" y="735197"/>
                  <a:pt x="194304" y="734828"/>
                  <a:pt x="185888" y="733425"/>
                </a:cubicBezTo>
                <a:cubicBezTo>
                  <a:pt x="181584" y="732708"/>
                  <a:pt x="177518" y="730791"/>
                  <a:pt x="173188" y="730250"/>
                </a:cubicBezTo>
                <a:cubicBezTo>
                  <a:pt x="160542" y="728669"/>
                  <a:pt x="147788" y="728133"/>
                  <a:pt x="135088" y="727075"/>
                </a:cubicBezTo>
                <a:cubicBezTo>
                  <a:pt x="120094" y="717079"/>
                  <a:pt x="130689" y="722396"/>
                  <a:pt x="109688" y="717550"/>
                </a:cubicBezTo>
                <a:cubicBezTo>
                  <a:pt x="101184" y="715588"/>
                  <a:pt x="92755" y="713317"/>
                  <a:pt x="84288" y="711200"/>
                </a:cubicBezTo>
                <a:cubicBezTo>
                  <a:pt x="81041" y="710388"/>
                  <a:pt x="77992" y="708906"/>
                  <a:pt x="74763" y="708025"/>
                </a:cubicBezTo>
                <a:cubicBezTo>
                  <a:pt x="35374" y="697282"/>
                  <a:pt x="61762" y="705808"/>
                  <a:pt x="39838" y="698500"/>
                </a:cubicBezTo>
                <a:cubicBezTo>
                  <a:pt x="35458" y="695215"/>
                  <a:pt x="20772" y="685136"/>
                  <a:pt x="17613" y="679450"/>
                </a:cubicBezTo>
                <a:cubicBezTo>
                  <a:pt x="14362" y="673599"/>
                  <a:pt x="11263" y="660400"/>
                  <a:pt x="11263" y="660400"/>
                </a:cubicBezTo>
                <a:cubicBezTo>
                  <a:pt x="-1308" y="572405"/>
                  <a:pt x="-7207" y="480279"/>
                  <a:pt x="14438" y="393700"/>
                </a:cubicBezTo>
                <a:cubicBezTo>
                  <a:pt x="15496" y="383117"/>
                  <a:pt x="15653" y="372404"/>
                  <a:pt x="17613" y="361950"/>
                </a:cubicBezTo>
                <a:cubicBezTo>
                  <a:pt x="18847" y="355371"/>
                  <a:pt x="22202" y="349358"/>
                  <a:pt x="23963" y="342900"/>
                </a:cubicBezTo>
                <a:cubicBezTo>
                  <a:pt x="25383" y="337694"/>
                  <a:pt x="26251" y="332348"/>
                  <a:pt x="27138" y="327025"/>
                </a:cubicBezTo>
                <a:cubicBezTo>
                  <a:pt x="28368" y="319643"/>
                  <a:pt x="29175" y="312197"/>
                  <a:pt x="30313" y="304800"/>
                </a:cubicBezTo>
                <a:cubicBezTo>
                  <a:pt x="31292" y="298437"/>
                  <a:pt x="32777" y="292148"/>
                  <a:pt x="33488" y="285750"/>
                </a:cubicBezTo>
                <a:cubicBezTo>
                  <a:pt x="36790" y="256031"/>
                  <a:pt x="36026" y="244490"/>
                  <a:pt x="39838" y="215900"/>
                </a:cubicBezTo>
                <a:cubicBezTo>
                  <a:pt x="41668" y="202172"/>
                  <a:pt x="45236" y="195257"/>
                  <a:pt x="46188" y="180975"/>
                </a:cubicBezTo>
                <a:cubicBezTo>
                  <a:pt x="46822" y="171471"/>
                  <a:pt x="46188" y="161925"/>
                  <a:pt x="46188" y="152400"/>
                </a:cubicBezTo>
              </a:path>
            </a:pathLst>
          </a:custGeom>
          <a:noFill/>
          <a:ln cap="rnd">
            <a:solidFill>
              <a:srgbClr val="00B050"/>
            </a:solidFill>
            <a:bevel/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2212975" y="3719513"/>
            <a:ext cx="2146300" cy="1039812"/>
          </a:xfrm>
          <a:custGeom>
            <a:avLst/>
            <a:gdLst>
              <a:gd name="connsiteX0" fmla="*/ 73025 w 2146300"/>
              <a:gd name="connsiteY0" fmla="*/ 5419 h 1040469"/>
              <a:gd name="connsiteX1" fmla="*/ 215900 w 2146300"/>
              <a:gd name="connsiteY1" fmla="*/ 8594 h 1040469"/>
              <a:gd name="connsiteX2" fmla="*/ 384175 w 2146300"/>
              <a:gd name="connsiteY2" fmla="*/ 11769 h 1040469"/>
              <a:gd name="connsiteX3" fmla="*/ 523875 w 2146300"/>
              <a:gd name="connsiteY3" fmla="*/ 18119 h 1040469"/>
              <a:gd name="connsiteX4" fmla="*/ 565150 w 2146300"/>
              <a:gd name="connsiteY4" fmla="*/ 27644 h 1040469"/>
              <a:gd name="connsiteX5" fmla="*/ 593725 w 2146300"/>
              <a:gd name="connsiteY5" fmla="*/ 30819 h 1040469"/>
              <a:gd name="connsiteX6" fmla="*/ 609600 w 2146300"/>
              <a:gd name="connsiteY6" fmla="*/ 33994 h 1040469"/>
              <a:gd name="connsiteX7" fmla="*/ 641350 w 2146300"/>
              <a:gd name="connsiteY7" fmla="*/ 37169 h 1040469"/>
              <a:gd name="connsiteX8" fmla="*/ 669925 w 2146300"/>
              <a:gd name="connsiteY8" fmla="*/ 40344 h 1040469"/>
              <a:gd name="connsiteX9" fmla="*/ 711200 w 2146300"/>
              <a:gd name="connsiteY9" fmla="*/ 49869 h 1040469"/>
              <a:gd name="connsiteX10" fmla="*/ 803275 w 2146300"/>
              <a:gd name="connsiteY10" fmla="*/ 59394 h 1040469"/>
              <a:gd name="connsiteX11" fmla="*/ 847725 w 2146300"/>
              <a:gd name="connsiteY11" fmla="*/ 65744 h 1040469"/>
              <a:gd name="connsiteX12" fmla="*/ 873125 w 2146300"/>
              <a:gd name="connsiteY12" fmla="*/ 68919 h 1040469"/>
              <a:gd name="connsiteX13" fmla="*/ 933450 w 2146300"/>
              <a:gd name="connsiteY13" fmla="*/ 81619 h 1040469"/>
              <a:gd name="connsiteX14" fmla="*/ 974725 w 2146300"/>
              <a:gd name="connsiteY14" fmla="*/ 84794 h 1040469"/>
              <a:gd name="connsiteX15" fmla="*/ 1022350 w 2146300"/>
              <a:gd name="connsiteY15" fmla="*/ 91144 h 1040469"/>
              <a:gd name="connsiteX16" fmla="*/ 1073150 w 2146300"/>
              <a:gd name="connsiteY16" fmla="*/ 97494 h 1040469"/>
              <a:gd name="connsiteX17" fmla="*/ 1117600 w 2146300"/>
              <a:gd name="connsiteY17" fmla="*/ 100669 h 1040469"/>
              <a:gd name="connsiteX18" fmla="*/ 1216025 w 2146300"/>
              <a:gd name="connsiteY18" fmla="*/ 107019 h 1040469"/>
              <a:gd name="connsiteX19" fmla="*/ 1254125 w 2146300"/>
              <a:gd name="connsiteY19" fmla="*/ 110194 h 1040469"/>
              <a:gd name="connsiteX20" fmla="*/ 1276350 w 2146300"/>
              <a:gd name="connsiteY20" fmla="*/ 113369 h 1040469"/>
              <a:gd name="connsiteX21" fmla="*/ 1841500 w 2146300"/>
              <a:gd name="connsiteY21" fmla="*/ 116544 h 1040469"/>
              <a:gd name="connsiteX22" fmla="*/ 1857375 w 2146300"/>
              <a:gd name="connsiteY22" fmla="*/ 119719 h 1040469"/>
              <a:gd name="connsiteX23" fmla="*/ 1879600 w 2146300"/>
              <a:gd name="connsiteY23" fmla="*/ 122894 h 1040469"/>
              <a:gd name="connsiteX24" fmla="*/ 1892300 w 2146300"/>
              <a:gd name="connsiteY24" fmla="*/ 126069 h 1040469"/>
              <a:gd name="connsiteX25" fmla="*/ 1930400 w 2146300"/>
              <a:gd name="connsiteY25" fmla="*/ 129244 h 1040469"/>
              <a:gd name="connsiteX26" fmla="*/ 1949450 w 2146300"/>
              <a:gd name="connsiteY26" fmla="*/ 135594 h 1040469"/>
              <a:gd name="connsiteX27" fmla="*/ 1965325 w 2146300"/>
              <a:gd name="connsiteY27" fmla="*/ 138769 h 1040469"/>
              <a:gd name="connsiteX28" fmla="*/ 1984375 w 2146300"/>
              <a:gd name="connsiteY28" fmla="*/ 145119 h 1040469"/>
              <a:gd name="connsiteX29" fmla="*/ 1993900 w 2146300"/>
              <a:gd name="connsiteY29" fmla="*/ 148294 h 1040469"/>
              <a:gd name="connsiteX30" fmla="*/ 2003425 w 2146300"/>
              <a:gd name="connsiteY30" fmla="*/ 154644 h 1040469"/>
              <a:gd name="connsiteX31" fmla="*/ 2012950 w 2146300"/>
              <a:gd name="connsiteY31" fmla="*/ 157819 h 1040469"/>
              <a:gd name="connsiteX32" fmla="*/ 2032000 w 2146300"/>
              <a:gd name="connsiteY32" fmla="*/ 170519 h 1040469"/>
              <a:gd name="connsiteX33" fmla="*/ 2044700 w 2146300"/>
              <a:gd name="connsiteY33" fmla="*/ 192744 h 1040469"/>
              <a:gd name="connsiteX34" fmla="*/ 2054225 w 2146300"/>
              <a:gd name="connsiteY34" fmla="*/ 202269 h 1040469"/>
              <a:gd name="connsiteX35" fmla="*/ 2066925 w 2146300"/>
              <a:gd name="connsiteY35" fmla="*/ 237194 h 1040469"/>
              <a:gd name="connsiteX36" fmla="*/ 2079625 w 2146300"/>
              <a:gd name="connsiteY36" fmla="*/ 259419 h 1040469"/>
              <a:gd name="connsiteX37" fmla="*/ 2082800 w 2146300"/>
              <a:gd name="connsiteY37" fmla="*/ 272119 h 1040469"/>
              <a:gd name="connsiteX38" fmla="*/ 2089150 w 2146300"/>
              <a:gd name="connsiteY38" fmla="*/ 291169 h 1040469"/>
              <a:gd name="connsiteX39" fmla="*/ 2092325 w 2146300"/>
              <a:gd name="connsiteY39" fmla="*/ 303869 h 1040469"/>
              <a:gd name="connsiteX40" fmla="*/ 2098675 w 2146300"/>
              <a:gd name="connsiteY40" fmla="*/ 319744 h 1040469"/>
              <a:gd name="connsiteX41" fmla="*/ 2101850 w 2146300"/>
              <a:gd name="connsiteY41" fmla="*/ 329269 h 1040469"/>
              <a:gd name="connsiteX42" fmla="*/ 2105025 w 2146300"/>
              <a:gd name="connsiteY42" fmla="*/ 370544 h 1040469"/>
              <a:gd name="connsiteX43" fmla="*/ 2114550 w 2146300"/>
              <a:gd name="connsiteY43" fmla="*/ 424519 h 1040469"/>
              <a:gd name="connsiteX44" fmla="*/ 2120900 w 2146300"/>
              <a:gd name="connsiteY44" fmla="*/ 475319 h 1040469"/>
              <a:gd name="connsiteX45" fmla="*/ 2124075 w 2146300"/>
              <a:gd name="connsiteY45" fmla="*/ 494369 h 1040469"/>
              <a:gd name="connsiteX46" fmla="*/ 2133600 w 2146300"/>
              <a:gd name="connsiteY46" fmla="*/ 561044 h 1040469"/>
              <a:gd name="connsiteX47" fmla="*/ 2146300 w 2146300"/>
              <a:gd name="connsiteY47" fmla="*/ 649944 h 1040469"/>
              <a:gd name="connsiteX48" fmla="*/ 2143125 w 2146300"/>
              <a:gd name="connsiteY48" fmla="*/ 757894 h 1040469"/>
              <a:gd name="connsiteX49" fmla="*/ 2139950 w 2146300"/>
              <a:gd name="connsiteY49" fmla="*/ 767419 h 1040469"/>
              <a:gd name="connsiteX50" fmla="*/ 2133600 w 2146300"/>
              <a:gd name="connsiteY50" fmla="*/ 792819 h 1040469"/>
              <a:gd name="connsiteX51" fmla="*/ 2130425 w 2146300"/>
              <a:gd name="connsiteY51" fmla="*/ 802344 h 1040469"/>
              <a:gd name="connsiteX52" fmla="*/ 2120900 w 2146300"/>
              <a:gd name="connsiteY52" fmla="*/ 811869 h 1040469"/>
              <a:gd name="connsiteX53" fmla="*/ 2111375 w 2146300"/>
              <a:gd name="connsiteY53" fmla="*/ 849969 h 1040469"/>
              <a:gd name="connsiteX54" fmla="*/ 2105025 w 2146300"/>
              <a:gd name="connsiteY54" fmla="*/ 859494 h 1040469"/>
              <a:gd name="connsiteX55" fmla="*/ 2095500 w 2146300"/>
              <a:gd name="connsiteY55" fmla="*/ 888069 h 1040469"/>
              <a:gd name="connsiteX56" fmla="*/ 2092325 w 2146300"/>
              <a:gd name="connsiteY56" fmla="*/ 897594 h 1040469"/>
              <a:gd name="connsiteX57" fmla="*/ 2085975 w 2146300"/>
              <a:gd name="connsiteY57" fmla="*/ 910294 h 1040469"/>
              <a:gd name="connsiteX58" fmla="*/ 2076450 w 2146300"/>
              <a:gd name="connsiteY58" fmla="*/ 929344 h 1040469"/>
              <a:gd name="connsiteX59" fmla="*/ 2038350 w 2146300"/>
              <a:gd name="connsiteY59" fmla="*/ 961094 h 1040469"/>
              <a:gd name="connsiteX60" fmla="*/ 2028825 w 2146300"/>
              <a:gd name="connsiteY60" fmla="*/ 967444 h 1040469"/>
              <a:gd name="connsiteX61" fmla="*/ 2019300 w 2146300"/>
              <a:gd name="connsiteY61" fmla="*/ 973794 h 1040469"/>
              <a:gd name="connsiteX62" fmla="*/ 1997075 w 2146300"/>
              <a:gd name="connsiteY62" fmla="*/ 980144 h 1040469"/>
              <a:gd name="connsiteX63" fmla="*/ 1987550 w 2146300"/>
              <a:gd name="connsiteY63" fmla="*/ 983319 h 1040469"/>
              <a:gd name="connsiteX64" fmla="*/ 1968500 w 2146300"/>
              <a:gd name="connsiteY64" fmla="*/ 986494 h 1040469"/>
              <a:gd name="connsiteX65" fmla="*/ 1911350 w 2146300"/>
              <a:gd name="connsiteY65" fmla="*/ 996019 h 1040469"/>
              <a:gd name="connsiteX66" fmla="*/ 1889125 w 2146300"/>
              <a:gd name="connsiteY66" fmla="*/ 999194 h 1040469"/>
              <a:gd name="connsiteX67" fmla="*/ 1866900 w 2146300"/>
              <a:gd name="connsiteY67" fmla="*/ 1005544 h 1040469"/>
              <a:gd name="connsiteX68" fmla="*/ 1825625 w 2146300"/>
              <a:gd name="connsiteY68" fmla="*/ 1008719 h 1040469"/>
              <a:gd name="connsiteX69" fmla="*/ 1793875 w 2146300"/>
              <a:gd name="connsiteY69" fmla="*/ 1011894 h 1040469"/>
              <a:gd name="connsiteX70" fmla="*/ 1755775 w 2146300"/>
              <a:gd name="connsiteY70" fmla="*/ 1018244 h 1040469"/>
              <a:gd name="connsiteX71" fmla="*/ 1708150 w 2146300"/>
              <a:gd name="connsiteY71" fmla="*/ 1024594 h 1040469"/>
              <a:gd name="connsiteX72" fmla="*/ 1685925 w 2146300"/>
              <a:gd name="connsiteY72" fmla="*/ 1027769 h 1040469"/>
              <a:gd name="connsiteX73" fmla="*/ 1628775 w 2146300"/>
              <a:gd name="connsiteY73" fmla="*/ 1030944 h 1040469"/>
              <a:gd name="connsiteX74" fmla="*/ 1555750 w 2146300"/>
              <a:gd name="connsiteY74" fmla="*/ 1034119 h 1040469"/>
              <a:gd name="connsiteX75" fmla="*/ 1514475 w 2146300"/>
              <a:gd name="connsiteY75" fmla="*/ 1037294 h 1040469"/>
              <a:gd name="connsiteX76" fmla="*/ 1419225 w 2146300"/>
              <a:gd name="connsiteY76" fmla="*/ 1040469 h 1040469"/>
              <a:gd name="connsiteX77" fmla="*/ 536575 w 2146300"/>
              <a:gd name="connsiteY77" fmla="*/ 1037294 h 1040469"/>
              <a:gd name="connsiteX78" fmla="*/ 498475 w 2146300"/>
              <a:gd name="connsiteY78" fmla="*/ 1030944 h 1040469"/>
              <a:gd name="connsiteX79" fmla="*/ 473075 w 2146300"/>
              <a:gd name="connsiteY79" fmla="*/ 1027769 h 1040469"/>
              <a:gd name="connsiteX80" fmla="*/ 428625 w 2146300"/>
              <a:gd name="connsiteY80" fmla="*/ 1021419 h 1040469"/>
              <a:gd name="connsiteX81" fmla="*/ 406400 w 2146300"/>
              <a:gd name="connsiteY81" fmla="*/ 1018244 h 1040469"/>
              <a:gd name="connsiteX82" fmla="*/ 371475 w 2146300"/>
              <a:gd name="connsiteY82" fmla="*/ 1015069 h 1040469"/>
              <a:gd name="connsiteX83" fmla="*/ 273050 w 2146300"/>
              <a:gd name="connsiteY83" fmla="*/ 1005544 h 1040469"/>
              <a:gd name="connsiteX84" fmla="*/ 238125 w 2146300"/>
              <a:gd name="connsiteY84" fmla="*/ 996019 h 1040469"/>
              <a:gd name="connsiteX85" fmla="*/ 190500 w 2146300"/>
              <a:gd name="connsiteY85" fmla="*/ 992844 h 1040469"/>
              <a:gd name="connsiteX86" fmla="*/ 133350 w 2146300"/>
              <a:gd name="connsiteY86" fmla="*/ 986494 h 1040469"/>
              <a:gd name="connsiteX87" fmla="*/ 95250 w 2146300"/>
              <a:gd name="connsiteY87" fmla="*/ 983319 h 1040469"/>
              <a:gd name="connsiteX88" fmla="*/ 76200 w 2146300"/>
              <a:gd name="connsiteY88" fmla="*/ 980144 h 1040469"/>
              <a:gd name="connsiteX89" fmla="*/ 47625 w 2146300"/>
              <a:gd name="connsiteY89" fmla="*/ 976969 h 1040469"/>
              <a:gd name="connsiteX90" fmla="*/ 19050 w 2146300"/>
              <a:gd name="connsiteY90" fmla="*/ 964269 h 1040469"/>
              <a:gd name="connsiteX91" fmla="*/ 12700 w 2146300"/>
              <a:gd name="connsiteY91" fmla="*/ 945219 h 1040469"/>
              <a:gd name="connsiteX92" fmla="*/ 9525 w 2146300"/>
              <a:gd name="connsiteY92" fmla="*/ 935694 h 1040469"/>
              <a:gd name="connsiteX93" fmla="*/ 6350 w 2146300"/>
              <a:gd name="connsiteY93" fmla="*/ 922994 h 1040469"/>
              <a:gd name="connsiteX94" fmla="*/ 0 w 2146300"/>
              <a:gd name="connsiteY94" fmla="*/ 903944 h 1040469"/>
              <a:gd name="connsiteX95" fmla="*/ 3175 w 2146300"/>
              <a:gd name="connsiteY95" fmla="*/ 815044 h 1040469"/>
              <a:gd name="connsiteX96" fmla="*/ 6350 w 2146300"/>
              <a:gd name="connsiteY96" fmla="*/ 805519 h 1040469"/>
              <a:gd name="connsiteX97" fmla="*/ 9525 w 2146300"/>
              <a:gd name="connsiteY97" fmla="*/ 792819 h 1040469"/>
              <a:gd name="connsiteX98" fmla="*/ 12700 w 2146300"/>
              <a:gd name="connsiteY98" fmla="*/ 761069 h 1040469"/>
              <a:gd name="connsiteX99" fmla="*/ 15875 w 2146300"/>
              <a:gd name="connsiteY99" fmla="*/ 748369 h 1040469"/>
              <a:gd name="connsiteX100" fmla="*/ 22225 w 2146300"/>
              <a:gd name="connsiteY100" fmla="*/ 684869 h 1040469"/>
              <a:gd name="connsiteX101" fmla="*/ 25400 w 2146300"/>
              <a:gd name="connsiteY101" fmla="*/ 297519 h 1040469"/>
              <a:gd name="connsiteX102" fmla="*/ 31750 w 2146300"/>
              <a:gd name="connsiteY102" fmla="*/ 265769 h 1040469"/>
              <a:gd name="connsiteX103" fmla="*/ 34925 w 2146300"/>
              <a:gd name="connsiteY103" fmla="*/ 253069 h 1040469"/>
              <a:gd name="connsiteX104" fmla="*/ 41275 w 2146300"/>
              <a:gd name="connsiteY104" fmla="*/ 240369 h 1040469"/>
              <a:gd name="connsiteX105" fmla="*/ 53975 w 2146300"/>
              <a:gd name="connsiteY105" fmla="*/ 202269 h 1040469"/>
              <a:gd name="connsiteX106" fmla="*/ 57150 w 2146300"/>
              <a:gd name="connsiteY106" fmla="*/ 170519 h 1040469"/>
              <a:gd name="connsiteX107" fmla="*/ 60325 w 2146300"/>
              <a:gd name="connsiteY107" fmla="*/ 157819 h 1040469"/>
              <a:gd name="connsiteX108" fmla="*/ 60325 w 2146300"/>
              <a:gd name="connsiteY108" fmla="*/ 78444 h 104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146300" h="1040469">
                <a:moveTo>
                  <a:pt x="73025" y="5419"/>
                </a:moveTo>
                <a:cubicBezTo>
                  <a:pt x="131751" y="-6326"/>
                  <a:pt x="73397" y="3997"/>
                  <a:pt x="215900" y="8594"/>
                </a:cubicBezTo>
                <a:cubicBezTo>
                  <a:pt x="271972" y="10403"/>
                  <a:pt x="328083" y="10711"/>
                  <a:pt x="384175" y="11769"/>
                </a:cubicBezTo>
                <a:cubicBezTo>
                  <a:pt x="430742" y="13886"/>
                  <a:pt x="479652" y="3378"/>
                  <a:pt x="523875" y="18119"/>
                </a:cubicBezTo>
                <a:cubicBezTo>
                  <a:pt x="539294" y="23259"/>
                  <a:pt x="544131" y="25309"/>
                  <a:pt x="565150" y="27644"/>
                </a:cubicBezTo>
                <a:cubicBezTo>
                  <a:pt x="574675" y="28702"/>
                  <a:pt x="584238" y="29464"/>
                  <a:pt x="593725" y="30819"/>
                </a:cubicBezTo>
                <a:cubicBezTo>
                  <a:pt x="599067" y="31582"/>
                  <a:pt x="604251" y="33281"/>
                  <a:pt x="609600" y="33994"/>
                </a:cubicBezTo>
                <a:cubicBezTo>
                  <a:pt x="620143" y="35400"/>
                  <a:pt x="630772" y="36056"/>
                  <a:pt x="641350" y="37169"/>
                </a:cubicBezTo>
                <a:lnTo>
                  <a:pt x="669925" y="40344"/>
                </a:lnTo>
                <a:cubicBezTo>
                  <a:pt x="681412" y="43216"/>
                  <a:pt x="702245" y="48542"/>
                  <a:pt x="711200" y="49869"/>
                </a:cubicBezTo>
                <a:cubicBezTo>
                  <a:pt x="781014" y="60212"/>
                  <a:pt x="748623" y="52836"/>
                  <a:pt x="803275" y="59394"/>
                </a:cubicBezTo>
                <a:cubicBezTo>
                  <a:pt x="818135" y="61177"/>
                  <a:pt x="832895" y="63722"/>
                  <a:pt x="847725" y="65744"/>
                </a:cubicBezTo>
                <a:cubicBezTo>
                  <a:pt x="856179" y="66897"/>
                  <a:pt x="864735" y="67365"/>
                  <a:pt x="873125" y="68919"/>
                </a:cubicBezTo>
                <a:cubicBezTo>
                  <a:pt x="893331" y="72661"/>
                  <a:pt x="912961" y="80043"/>
                  <a:pt x="933450" y="81619"/>
                </a:cubicBezTo>
                <a:lnTo>
                  <a:pt x="974725" y="84794"/>
                </a:lnTo>
                <a:cubicBezTo>
                  <a:pt x="992136" y="86452"/>
                  <a:pt x="1005197" y="88907"/>
                  <a:pt x="1022350" y="91144"/>
                </a:cubicBezTo>
                <a:cubicBezTo>
                  <a:pt x="1039272" y="93351"/>
                  <a:pt x="1056170" y="95796"/>
                  <a:pt x="1073150" y="97494"/>
                </a:cubicBezTo>
                <a:cubicBezTo>
                  <a:pt x="1087931" y="98972"/>
                  <a:pt x="1102783" y="99611"/>
                  <a:pt x="1117600" y="100669"/>
                </a:cubicBezTo>
                <a:cubicBezTo>
                  <a:pt x="1165373" y="108631"/>
                  <a:pt x="1119509" y="101802"/>
                  <a:pt x="1216025" y="107019"/>
                </a:cubicBezTo>
                <a:cubicBezTo>
                  <a:pt x="1228750" y="107707"/>
                  <a:pt x="1241451" y="108860"/>
                  <a:pt x="1254125" y="110194"/>
                </a:cubicBezTo>
                <a:cubicBezTo>
                  <a:pt x="1261567" y="110977"/>
                  <a:pt x="1268867" y="113288"/>
                  <a:pt x="1276350" y="113369"/>
                </a:cubicBezTo>
                <a:lnTo>
                  <a:pt x="1841500" y="116544"/>
                </a:lnTo>
                <a:cubicBezTo>
                  <a:pt x="1846792" y="117602"/>
                  <a:pt x="1852052" y="118832"/>
                  <a:pt x="1857375" y="119719"/>
                </a:cubicBezTo>
                <a:cubicBezTo>
                  <a:pt x="1864757" y="120949"/>
                  <a:pt x="1872237" y="121555"/>
                  <a:pt x="1879600" y="122894"/>
                </a:cubicBezTo>
                <a:cubicBezTo>
                  <a:pt x="1883893" y="123675"/>
                  <a:pt x="1887970" y="125528"/>
                  <a:pt x="1892300" y="126069"/>
                </a:cubicBezTo>
                <a:cubicBezTo>
                  <a:pt x="1904946" y="127650"/>
                  <a:pt x="1917700" y="128186"/>
                  <a:pt x="1930400" y="129244"/>
                </a:cubicBezTo>
                <a:cubicBezTo>
                  <a:pt x="1936750" y="131361"/>
                  <a:pt x="1942992" y="133833"/>
                  <a:pt x="1949450" y="135594"/>
                </a:cubicBezTo>
                <a:cubicBezTo>
                  <a:pt x="1954656" y="137014"/>
                  <a:pt x="1960119" y="137349"/>
                  <a:pt x="1965325" y="138769"/>
                </a:cubicBezTo>
                <a:cubicBezTo>
                  <a:pt x="1971783" y="140530"/>
                  <a:pt x="1978025" y="143002"/>
                  <a:pt x="1984375" y="145119"/>
                </a:cubicBezTo>
                <a:cubicBezTo>
                  <a:pt x="1987550" y="146177"/>
                  <a:pt x="1991115" y="146438"/>
                  <a:pt x="1993900" y="148294"/>
                </a:cubicBezTo>
                <a:cubicBezTo>
                  <a:pt x="1997075" y="150411"/>
                  <a:pt x="2000012" y="152937"/>
                  <a:pt x="2003425" y="154644"/>
                </a:cubicBezTo>
                <a:cubicBezTo>
                  <a:pt x="2006418" y="156141"/>
                  <a:pt x="2010024" y="156194"/>
                  <a:pt x="2012950" y="157819"/>
                </a:cubicBezTo>
                <a:cubicBezTo>
                  <a:pt x="2019621" y="161525"/>
                  <a:pt x="2032000" y="170519"/>
                  <a:pt x="2032000" y="170519"/>
                </a:cubicBezTo>
                <a:cubicBezTo>
                  <a:pt x="2035882" y="178283"/>
                  <a:pt x="2039090" y="186012"/>
                  <a:pt x="2044700" y="192744"/>
                </a:cubicBezTo>
                <a:cubicBezTo>
                  <a:pt x="2047575" y="196193"/>
                  <a:pt x="2051050" y="199094"/>
                  <a:pt x="2054225" y="202269"/>
                </a:cubicBezTo>
                <a:cubicBezTo>
                  <a:pt x="2061500" y="231371"/>
                  <a:pt x="2055734" y="220407"/>
                  <a:pt x="2066925" y="237194"/>
                </a:cubicBezTo>
                <a:cubicBezTo>
                  <a:pt x="2075274" y="270590"/>
                  <a:pt x="2062811" y="229994"/>
                  <a:pt x="2079625" y="259419"/>
                </a:cubicBezTo>
                <a:cubicBezTo>
                  <a:pt x="2081790" y="263208"/>
                  <a:pt x="2081546" y="267939"/>
                  <a:pt x="2082800" y="272119"/>
                </a:cubicBezTo>
                <a:cubicBezTo>
                  <a:pt x="2084723" y="278530"/>
                  <a:pt x="2087527" y="284675"/>
                  <a:pt x="2089150" y="291169"/>
                </a:cubicBezTo>
                <a:cubicBezTo>
                  <a:pt x="2090208" y="295402"/>
                  <a:pt x="2090945" y="299729"/>
                  <a:pt x="2092325" y="303869"/>
                </a:cubicBezTo>
                <a:cubicBezTo>
                  <a:pt x="2094127" y="309276"/>
                  <a:pt x="2096674" y="314408"/>
                  <a:pt x="2098675" y="319744"/>
                </a:cubicBezTo>
                <a:cubicBezTo>
                  <a:pt x="2099850" y="322878"/>
                  <a:pt x="2100792" y="326094"/>
                  <a:pt x="2101850" y="329269"/>
                </a:cubicBezTo>
                <a:cubicBezTo>
                  <a:pt x="2102908" y="343027"/>
                  <a:pt x="2103501" y="356829"/>
                  <a:pt x="2105025" y="370544"/>
                </a:cubicBezTo>
                <a:cubicBezTo>
                  <a:pt x="2109574" y="411484"/>
                  <a:pt x="2107151" y="402321"/>
                  <a:pt x="2114550" y="424519"/>
                </a:cubicBezTo>
                <a:cubicBezTo>
                  <a:pt x="2117391" y="450089"/>
                  <a:pt x="2117276" y="451761"/>
                  <a:pt x="2120900" y="475319"/>
                </a:cubicBezTo>
                <a:cubicBezTo>
                  <a:pt x="2121879" y="481682"/>
                  <a:pt x="2123205" y="487990"/>
                  <a:pt x="2124075" y="494369"/>
                </a:cubicBezTo>
                <a:cubicBezTo>
                  <a:pt x="2133100" y="560551"/>
                  <a:pt x="2126444" y="525264"/>
                  <a:pt x="2133600" y="561044"/>
                </a:cubicBezTo>
                <a:cubicBezTo>
                  <a:pt x="2140680" y="635389"/>
                  <a:pt x="2133817" y="606252"/>
                  <a:pt x="2146300" y="649944"/>
                </a:cubicBezTo>
                <a:cubicBezTo>
                  <a:pt x="2145242" y="685927"/>
                  <a:pt x="2145068" y="721948"/>
                  <a:pt x="2143125" y="757894"/>
                </a:cubicBezTo>
                <a:cubicBezTo>
                  <a:pt x="2142944" y="761236"/>
                  <a:pt x="2140831" y="764190"/>
                  <a:pt x="2139950" y="767419"/>
                </a:cubicBezTo>
                <a:cubicBezTo>
                  <a:pt x="2137654" y="775839"/>
                  <a:pt x="2136360" y="784540"/>
                  <a:pt x="2133600" y="792819"/>
                </a:cubicBezTo>
                <a:cubicBezTo>
                  <a:pt x="2132542" y="795994"/>
                  <a:pt x="2132281" y="799559"/>
                  <a:pt x="2130425" y="802344"/>
                </a:cubicBezTo>
                <a:cubicBezTo>
                  <a:pt x="2127934" y="806080"/>
                  <a:pt x="2124075" y="808694"/>
                  <a:pt x="2120900" y="811869"/>
                </a:cubicBezTo>
                <a:cubicBezTo>
                  <a:pt x="2118118" y="831345"/>
                  <a:pt x="2119591" y="833536"/>
                  <a:pt x="2111375" y="849969"/>
                </a:cubicBezTo>
                <a:cubicBezTo>
                  <a:pt x="2109668" y="853382"/>
                  <a:pt x="2106575" y="856007"/>
                  <a:pt x="2105025" y="859494"/>
                </a:cubicBezTo>
                <a:lnTo>
                  <a:pt x="2095500" y="888069"/>
                </a:lnTo>
                <a:cubicBezTo>
                  <a:pt x="2094442" y="891244"/>
                  <a:pt x="2093822" y="894601"/>
                  <a:pt x="2092325" y="897594"/>
                </a:cubicBezTo>
                <a:cubicBezTo>
                  <a:pt x="2090208" y="901827"/>
                  <a:pt x="2087839" y="905944"/>
                  <a:pt x="2085975" y="910294"/>
                </a:cubicBezTo>
                <a:cubicBezTo>
                  <a:pt x="2081410" y="920947"/>
                  <a:pt x="2084866" y="919876"/>
                  <a:pt x="2076450" y="929344"/>
                </a:cubicBezTo>
                <a:cubicBezTo>
                  <a:pt x="2058671" y="949346"/>
                  <a:pt x="2059206" y="947190"/>
                  <a:pt x="2038350" y="961094"/>
                </a:cubicBezTo>
                <a:lnTo>
                  <a:pt x="2028825" y="967444"/>
                </a:lnTo>
                <a:cubicBezTo>
                  <a:pt x="2025650" y="969561"/>
                  <a:pt x="2022920" y="972587"/>
                  <a:pt x="2019300" y="973794"/>
                </a:cubicBezTo>
                <a:cubicBezTo>
                  <a:pt x="1996462" y="981407"/>
                  <a:pt x="2024982" y="972171"/>
                  <a:pt x="1997075" y="980144"/>
                </a:cubicBezTo>
                <a:cubicBezTo>
                  <a:pt x="1993857" y="981063"/>
                  <a:pt x="1990817" y="982593"/>
                  <a:pt x="1987550" y="983319"/>
                </a:cubicBezTo>
                <a:cubicBezTo>
                  <a:pt x="1981266" y="984716"/>
                  <a:pt x="1974827" y="985308"/>
                  <a:pt x="1968500" y="986494"/>
                </a:cubicBezTo>
                <a:cubicBezTo>
                  <a:pt x="1912098" y="997069"/>
                  <a:pt x="1960334" y="989488"/>
                  <a:pt x="1911350" y="996019"/>
                </a:cubicBezTo>
                <a:cubicBezTo>
                  <a:pt x="1903932" y="997008"/>
                  <a:pt x="1896442" y="997626"/>
                  <a:pt x="1889125" y="999194"/>
                </a:cubicBezTo>
                <a:cubicBezTo>
                  <a:pt x="1881591" y="1000808"/>
                  <a:pt x="1874520" y="1004401"/>
                  <a:pt x="1866900" y="1005544"/>
                </a:cubicBezTo>
                <a:cubicBezTo>
                  <a:pt x="1853254" y="1007591"/>
                  <a:pt x="1839372" y="1007524"/>
                  <a:pt x="1825625" y="1008719"/>
                </a:cubicBezTo>
                <a:cubicBezTo>
                  <a:pt x="1815029" y="1009640"/>
                  <a:pt x="1804458" y="1010836"/>
                  <a:pt x="1793875" y="1011894"/>
                </a:cubicBezTo>
                <a:cubicBezTo>
                  <a:pt x="1770363" y="1017772"/>
                  <a:pt x="1790460" y="1013289"/>
                  <a:pt x="1755775" y="1018244"/>
                </a:cubicBezTo>
                <a:cubicBezTo>
                  <a:pt x="1670996" y="1030355"/>
                  <a:pt x="1826901" y="1009750"/>
                  <a:pt x="1708150" y="1024594"/>
                </a:cubicBezTo>
                <a:cubicBezTo>
                  <a:pt x="1700724" y="1025522"/>
                  <a:pt x="1693385" y="1027172"/>
                  <a:pt x="1685925" y="1027769"/>
                </a:cubicBezTo>
                <a:cubicBezTo>
                  <a:pt x="1666906" y="1029290"/>
                  <a:pt x="1647832" y="1030014"/>
                  <a:pt x="1628775" y="1030944"/>
                </a:cubicBezTo>
                <a:lnTo>
                  <a:pt x="1555750" y="1034119"/>
                </a:lnTo>
                <a:cubicBezTo>
                  <a:pt x="1541972" y="1034884"/>
                  <a:pt x="1528259" y="1036653"/>
                  <a:pt x="1514475" y="1037294"/>
                </a:cubicBezTo>
                <a:cubicBezTo>
                  <a:pt x="1482742" y="1038770"/>
                  <a:pt x="1450975" y="1039411"/>
                  <a:pt x="1419225" y="1040469"/>
                </a:cubicBezTo>
                <a:lnTo>
                  <a:pt x="536575" y="1037294"/>
                </a:lnTo>
                <a:cubicBezTo>
                  <a:pt x="524393" y="1037209"/>
                  <a:pt x="510594" y="1032808"/>
                  <a:pt x="498475" y="1030944"/>
                </a:cubicBezTo>
                <a:cubicBezTo>
                  <a:pt x="490042" y="1029647"/>
                  <a:pt x="481529" y="1028922"/>
                  <a:pt x="473075" y="1027769"/>
                </a:cubicBezTo>
                <a:lnTo>
                  <a:pt x="428625" y="1021419"/>
                </a:lnTo>
                <a:cubicBezTo>
                  <a:pt x="421217" y="1020361"/>
                  <a:pt x="413853" y="1018922"/>
                  <a:pt x="406400" y="1018244"/>
                </a:cubicBezTo>
                <a:lnTo>
                  <a:pt x="371475" y="1015069"/>
                </a:lnTo>
                <a:cubicBezTo>
                  <a:pt x="321604" y="1000820"/>
                  <a:pt x="367515" y="1012059"/>
                  <a:pt x="273050" y="1005544"/>
                </a:cubicBezTo>
                <a:cubicBezTo>
                  <a:pt x="240172" y="1003277"/>
                  <a:pt x="275244" y="1001322"/>
                  <a:pt x="238125" y="996019"/>
                </a:cubicBezTo>
                <a:cubicBezTo>
                  <a:pt x="222375" y="993769"/>
                  <a:pt x="206345" y="994284"/>
                  <a:pt x="190500" y="992844"/>
                </a:cubicBezTo>
                <a:cubicBezTo>
                  <a:pt x="171411" y="991109"/>
                  <a:pt x="152451" y="988086"/>
                  <a:pt x="133350" y="986494"/>
                </a:cubicBezTo>
                <a:cubicBezTo>
                  <a:pt x="120650" y="985436"/>
                  <a:pt x="107916" y="984726"/>
                  <a:pt x="95250" y="983319"/>
                </a:cubicBezTo>
                <a:cubicBezTo>
                  <a:pt x="88852" y="982608"/>
                  <a:pt x="82581" y="980995"/>
                  <a:pt x="76200" y="980144"/>
                </a:cubicBezTo>
                <a:cubicBezTo>
                  <a:pt x="66700" y="978877"/>
                  <a:pt x="57150" y="978027"/>
                  <a:pt x="47625" y="976969"/>
                </a:cubicBezTo>
                <a:cubicBezTo>
                  <a:pt x="24955" y="969412"/>
                  <a:pt x="34144" y="974332"/>
                  <a:pt x="19050" y="964269"/>
                </a:cubicBezTo>
                <a:lnTo>
                  <a:pt x="12700" y="945219"/>
                </a:lnTo>
                <a:cubicBezTo>
                  <a:pt x="11642" y="942044"/>
                  <a:pt x="10337" y="938941"/>
                  <a:pt x="9525" y="935694"/>
                </a:cubicBezTo>
                <a:cubicBezTo>
                  <a:pt x="8467" y="931461"/>
                  <a:pt x="7604" y="927174"/>
                  <a:pt x="6350" y="922994"/>
                </a:cubicBezTo>
                <a:cubicBezTo>
                  <a:pt x="4427" y="916583"/>
                  <a:pt x="0" y="903944"/>
                  <a:pt x="0" y="903944"/>
                </a:cubicBezTo>
                <a:cubicBezTo>
                  <a:pt x="1058" y="874311"/>
                  <a:pt x="1266" y="844635"/>
                  <a:pt x="3175" y="815044"/>
                </a:cubicBezTo>
                <a:cubicBezTo>
                  <a:pt x="3390" y="811704"/>
                  <a:pt x="5431" y="808737"/>
                  <a:pt x="6350" y="805519"/>
                </a:cubicBezTo>
                <a:cubicBezTo>
                  <a:pt x="7549" y="801323"/>
                  <a:pt x="8467" y="797052"/>
                  <a:pt x="9525" y="792819"/>
                </a:cubicBezTo>
                <a:cubicBezTo>
                  <a:pt x="10583" y="782236"/>
                  <a:pt x="11196" y="771598"/>
                  <a:pt x="12700" y="761069"/>
                </a:cubicBezTo>
                <a:cubicBezTo>
                  <a:pt x="13317" y="756749"/>
                  <a:pt x="15334" y="752699"/>
                  <a:pt x="15875" y="748369"/>
                </a:cubicBezTo>
                <a:cubicBezTo>
                  <a:pt x="18513" y="727261"/>
                  <a:pt x="20108" y="706036"/>
                  <a:pt x="22225" y="684869"/>
                </a:cubicBezTo>
                <a:cubicBezTo>
                  <a:pt x="23283" y="555752"/>
                  <a:pt x="22466" y="426607"/>
                  <a:pt x="25400" y="297519"/>
                </a:cubicBezTo>
                <a:cubicBezTo>
                  <a:pt x="25645" y="286729"/>
                  <a:pt x="29132" y="276240"/>
                  <a:pt x="31750" y="265769"/>
                </a:cubicBezTo>
                <a:cubicBezTo>
                  <a:pt x="32808" y="261536"/>
                  <a:pt x="33393" y="257155"/>
                  <a:pt x="34925" y="253069"/>
                </a:cubicBezTo>
                <a:cubicBezTo>
                  <a:pt x="36587" y="248637"/>
                  <a:pt x="39778" y="244859"/>
                  <a:pt x="41275" y="240369"/>
                </a:cubicBezTo>
                <a:cubicBezTo>
                  <a:pt x="56271" y="195381"/>
                  <a:pt x="39656" y="230908"/>
                  <a:pt x="53975" y="202269"/>
                </a:cubicBezTo>
                <a:cubicBezTo>
                  <a:pt x="55033" y="191686"/>
                  <a:pt x="55646" y="181048"/>
                  <a:pt x="57150" y="170519"/>
                </a:cubicBezTo>
                <a:cubicBezTo>
                  <a:pt x="57767" y="166199"/>
                  <a:pt x="60175" y="162180"/>
                  <a:pt x="60325" y="157819"/>
                </a:cubicBezTo>
                <a:cubicBezTo>
                  <a:pt x="61237" y="131376"/>
                  <a:pt x="60325" y="104902"/>
                  <a:pt x="60325" y="78444"/>
                </a:cubicBezTo>
              </a:path>
            </a:pathLst>
          </a:custGeom>
          <a:noFill/>
          <a:ln cap="rnd">
            <a:solidFill>
              <a:srgbClr val="FF0000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2360613" y="3844925"/>
            <a:ext cx="296862" cy="666750"/>
          </a:xfrm>
          <a:custGeom>
            <a:avLst/>
            <a:gdLst>
              <a:gd name="connsiteX0" fmla="*/ 23478 w 296528"/>
              <a:gd name="connsiteY0" fmla="*/ 12956 h 667006"/>
              <a:gd name="connsiteX1" fmla="*/ 274303 w 296528"/>
              <a:gd name="connsiteY1" fmla="*/ 19306 h 667006"/>
              <a:gd name="connsiteX2" fmla="*/ 280653 w 296528"/>
              <a:gd name="connsiteY2" fmla="*/ 47881 h 667006"/>
              <a:gd name="connsiteX3" fmla="*/ 287003 w 296528"/>
              <a:gd name="connsiteY3" fmla="*/ 66931 h 667006"/>
              <a:gd name="connsiteX4" fmla="*/ 293353 w 296528"/>
              <a:gd name="connsiteY4" fmla="*/ 101856 h 667006"/>
              <a:gd name="connsiteX5" fmla="*/ 296528 w 296528"/>
              <a:gd name="connsiteY5" fmla="*/ 165356 h 667006"/>
              <a:gd name="connsiteX6" fmla="*/ 293353 w 296528"/>
              <a:gd name="connsiteY6" fmla="*/ 451106 h 667006"/>
              <a:gd name="connsiteX7" fmla="*/ 290178 w 296528"/>
              <a:gd name="connsiteY7" fmla="*/ 466981 h 667006"/>
              <a:gd name="connsiteX8" fmla="*/ 280653 w 296528"/>
              <a:gd name="connsiteY8" fmla="*/ 495556 h 667006"/>
              <a:gd name="connsiteX9" fmla="*/ 271128 w 296528"/>
              <a:gd name="connsiteY9" fmla="*/ 514606 h 667006"/>
              <a:gd name="connsiteX10" fmla="*/ 264778 w 296528"/>
              <a:gd name="connsiteY10" fmla="*/ 527306 h 667006"/>
              <a:gd name="connsiteX11" fmla="*/ 261603 w 296528"/>
              <a:gd name="connsiteY11" fmla="*/ 540006 h 667006"/>
              <a:gd name="connsiteX12" fmla="*/ 252078 w 296528"/>
              <a:gd name="connsiteY12" fmla="*/ 562231 h 667006"/>
              <a:gd name="connsiteX13" fmla="*/ 248903 w 296528"/>
              <a:gd name="connsiteY13" fmla="*/ 581281 h 667006"/>
              <a:gd name="connsiteX14" fmla="*/ 242553 w 296528"/>
              <a:gd name="connsiteY14" fmla="*/ 590806 h 667006"/>
              <a:gd name="connsiteX15" fmla="*/ 239378 w 296528"/>
              <a:gd name="connsiteY15" fmla="*/ 600331 h 667006"/>
              <a:gd name="connsiteX16" fmla="*/ 233028 w 296528"/>
              <a:gd name="connsiteY16" fmla="*/ 625731 h 667006"/>
              <a:gd name="connsiteX17" fmla="*/ 229853 w 296528"/>
              <a:gd name="connsiteY17" fmla="*/ 635256 h 667006"/>
              <a:gd name="connsiteX18" fmla="*/ 220328 w 296528"/>
              <a:gd name="connsiteY18" fmla="*/ 647956 h 667006"/>
              <a:gd name="connsiteX19" fmla="*/ 210803 w 296528"/>
              <a:gd name="connsiteY19" fmla="*/ 657481 h 667006"/>
              <a:gd name="connsiteX20" fmla="*/ 201278 w 296528"/>
              <a:gd name="connsiteY20" fmla="*/ 660656 h 667006"/>
              <a:gd name="connsiteX21" fmla="*/ 191753 w 296528"/>
              <a:gd name="connsiteY21" fmla="*/ 667006 h 667006"/>
              <a:gd name="connsiteX22" fmla="*/ 169528 w 296528"/>
              <a:gd name="connsiteY22" fmla="*/ 663831 h 667006"/>
              <a:gd name="connsiteX23" fmla="*/ 147303 w 296528"/>
              <a:gd name="connsiteY23" fmla="*/ 654306 h 667006"/>
              <a:gd name="connsiteX24" fmla="*/ 128253 w 296528"/>
              <a:gd name="connsiteY24" fmla="*/ 644781 h 667006"/>
              <a:gd name="connsiteX25" fmla="*/ 112378 w 296528"/>
              <a:gd name="connsiteY25" fmla="*/ 628906 h 667006"/>
              <a:gd name="connsiteX26" fmla="*/ 106028 w 296528"/>
              <a:gd name="connsiteY26" fmla="*/ 619381 h 667006"/>
              <a:gd name="connsiteX27" fmla="*/ 86978 w 296528"/>
              <a:gd name="connsiteY27" fmla="*/ 593981 h 667006"/>
              <a:gd name="connsiteX28" fmla="*/ 80628 w 296528"/>
              <a:gd name="connsiteY28" fmla="*/ 581281 h 667006"/>
              <a:gd name="connsiteX29" fmla="*/ 67928 w 296528"/>
              <a:gd name="connsiteY29" fmla="*/ 568581 h 667006"/>
              <a:gd name="connsiteX30" fmla="*/ 61578 w 296528"/>
              <a:gd name="connsiteY30" fmla="*/ 549531 h 667006"/>
              <a:gd name="connsiteX31" fmla="*/ 55228 w 296528"/>
              <a:gd name="connsiteY31" fmla="*/ 540006 h 667006"/>
              <a:gd name="connsiteX32" fmla="*/ 48878 w 296528"/>
              <a:gd name="connsiteY32" fmla="*/ 520956 h 667006"/>
              <a:gd name="connsiteX33" fmla="*/ 45703 w 296528"/>
              <a:gd name="connsiteY33" fmla="*/ 511431 h 667006"/>
              <a:gd name="connsiteX34" fmla="*/ 42528 w 296528"/>
              <a:gd name="connsiteY34" fmla="*/ 501906 h 667006"/>
              <a:gd name="connsiteX35" fmla="*/ 36178 w 296528"/>
              <a:gd name="connsiteY35" fmla="*/ 492381 h 667006"/>
              <a:gd name="connsiteX36" fmla="*/ 26653 w 296528"/>
              <a:gd name="connsiteY36" fmla="*/ 444756 h 667006"/>
              <a:gd name="connsiteX37" fmla="*/ 23478 w 296528"/>
              <a:gd name="connsiteY37" fmla="*/ 428881 h 667006"/>
              <a:gd name="connsiteX38" fmla="*/ 13953 w 296528"/>
              <a:gd name="connsiteY38" fmla="*/ 406656 h 667006"/>
              <a:gd name="connsiteX39" fmla="*/ 10778 w 296528"/>
              <a:gd name="connsiteY39" fmla="*/ 365381 h 667006"/>
              <a:gd name="connsiteX40" fmla="*/ 4428 w 296528"/>
              <a:gd name="connsiteY40" fmla="*/ 333631 h 667006"/>
              <a:gd name="connsiteX41" fmla="*/ 4428 w 296528"/>
              <a:gd name="connsiteY41" fmla="*/ 105031 h 667006"/>
              <a:gd name="connsiteX42" fmla="*/ 10778 w 296528"/>
              <a:gd name="connsiteY42" fmla="*/ 92331 h 66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96528" h="667006">
                <a:moveTo>
                  <a:pt x="23478" y="12956"/>
                </a:moveTo>
                <a:cubicBezTo>
                  <a:pt x="105560" y="-3460"/>
                  <a:pt x="194611" y="-7258"/>
                  <a:pt x="274303" y="19306"/>
                </a:cubicBezTo>
                <a:cubicBezTo>
                  <a:pt x="283387" y="46558"/>
                  <a:pt x="269477" y="3179"/>
                  <a:pt x="280653" y="47881"/>
                </a:cubicBezTo>
                <a:cubicBezTo>
                  <a:pt x="282276" y="54375"/>
                  <a:pt x="285806" y="60345"/>
                  <a:pt x="287003" y="66931"/>
                </a:cubicBezTo>
                <a:lnTo>
                  <a:pt x="293353" y="101856"/>
                </a:lnTo>
                <a:cubicBezTo>
                  <a:pt x="294411" y="123023"/>
                  <a:pt x="296528" y="144163"/>
                  <a:pt x="296528" y="165356"/>
                </a:cubicBezTo>
                <a:cubicBezTo>
                  <a:pt x="296528" y="260612"/>
                  <a:pt x="295358" y="355871"/>
                  <a:pt x="293353" y="451106"/>
                </a:cubicBezTo>
                <a:cubicBezTo>
                  <a:pt x="293239" y="456501"/>
                  <a:pt x="291661" y="461792"/>
                  <a:pt x="290178" y="466981"/>
                </a:cubicBezTo>
                <a:cubicBezTo>
                  <a:pt x="287420" y="476635"/>
                  <a:pt x="286222" y="487202"/>
                  <a:pt x="280653" y="495556"/>
                </a:cubicBezTo>
                <a:cubicBezTo>
                  <a:pt x="268450" y="513861"/>
                  <a:pt x="279015" y="496203"/>
                  <a:pt x="271128" y="514606"/>
                </a:cubicBezTo>
                <a:cubicBezTo>
                  <a:pt x="269264" y="518956"/>
                  <a:pt x="266440" y="522874"/>
                  <a:pt x="264778" y="527306"/>
                </a:cubicBezTo>
                <a:cubicBezTo>
                  <a:pt x="263246" y="531392"/>
                  <a:pt x="262802" y="535810"/>
                  <a:pt x="261603" y="540006"/>
                </a:cubicBezTo>
                <a:cubicBezTo>
                  <a:pt x="258489" y="550907"/>
                  <a:pt x="257722" y="550942"/>
                  <a:pt x="252078" y="562231"/>
                </a:cubicBezTo>
                <a:cubicBezTo>
                  <a:pt x="251020" y="568581"/>
                  <a:pt x="250939" y="575174"/>
                  <a:pt x="248903" y="581281"/>
                </a:cubicBezTo>
                <a:cubicBezTo>
                  <a:pt x="247696" y="584901"/>
                  <a:pt x="244260" y="587393"/>
                  <a:pt x="242553" y="590806"/>
                </a:cubicBezTo>
                <a:cubicBezTo>
                  <a:pt x="241056" y="593799"/>
                  <a:pt x="240259" y="597102"/>
                  <a:pt x="239378" y="600331"/>
                </a:cubicBezTo>
                <a:cubicBezTo>
                  <a:pt x="237082" y="608751"/>
                  <a:pt x="235788" y="617452"/>
                  <a:pt x="233028" y="625731"/>
                </a:cubicBezTo>
                <a:cubicBezTo>
                  <a:pt x="231970" y="628906"/>
                  <a:pt x="231513" y="632350"/>
                  <a:pt x="229853" y="635256"/>
                </a:cubicBezTo>
                <a:cubicBezTo>
                  <a:pt x="227228" y="639850"/>
                  <a:pt x="223772" y="643938"/>
                  <a:pt x="220328" y="647956"/>
                </a:cubicBezTo>
                <a:cubicBezTo>
                  <a:pt x="217406" y="651365"/>
                  <a:pt x="214539" y="654990"/>
                  <a:pt x="210803" y="657481"/>
                </a:cubicBezTo>
                <a:cubicBezTo>
                  <a:pt x="208018" y="659337"/>
                  <a:pt x="204271" y="659159"/>
                  <a:pt x="201278" y="660656"/>
                </a:cubicBezTo>
                <a:cubicBezTo>
                  <a:pt x="197865" y="662363"/>
                  <a:pt x="194928" y="664889"/>
                  <a:pt x="191753" y="667006"/>
                </a:cubicBezTo>
                <a:cubicBezTo>
                  <a:pt x="184345" y="665948"/>
                  <a:pt x="176866" y="665299"/>
                  <a:pt x="169528" y="663831"/>
                </a:cubicBezTo>
                <a:cubicBezTo>
                  <a:pt x="160221" y="661970"/>
                  <a:pt x="156339" y="658178"/>
                  <a:pt x="147303" y="654306"/>
                </a:cubicBezTo>
                <a:cubicBezTo>
                  <a:pt x="128900" y="646419"/>
                  <a:pt x="146558" y="656984"/>
                  <a:pt x="128253" y="644781"/>
                </a:cubicBezTo>
                <a:cubicBezTo>
                  <a:pt x="111320" y="619381"/>
                  <a:pt x="133545" y="650073"/>
                  <a:pt x="112378" y="628906"/>
                </a:cubicBezTo>
                <a:cubicBezTo>
                  <a:pt x="109680" y="626208"/>
                  <a:pt x="108272" y="622467"/>
                  <a:pt x="106028" y="619381"/>
                </a:cubicBezTo>
                <a:cubicBezTo>
                  <a:pt x="99803" y="610822"/>
                  <a:pt x="91711" y="603447"/>
                  <a:pt x="86978" y="593981"/>
                </a:cubicBezTo>
                <a:cubicBezTo>
                  <a:pt x="84861" y="589748"/>
                  <a:pt x="83468" y="585067"/>
                  <a:pt x="80628" y="581281"/>
                </a:cubicBezTo>
                <a:cubicBezTo>
                  <a:pt x="77036" y="576492"/>
                  <a:pt x="72161" y="572814"/>
                  <a:pt x="67928" y="568581"/>
                </a:cubicBezTo>
                <a:cubicBezTo>
                  <a:pt x="65811" y="562231"/>
                  <a:pt x="65291" y="555100"/>
                  <a:pt x="61578" y="549531"/>
                </a:cubicBezTo>
                <a:cubicBezTo>
                  <a:pt x="59461" y="546356"/>
                  <a:pt x="56778" y="543493"/>
                  <a:pt x="55228" y="540006"/>
                </a:cubicBezTo>
                <a:cubicBezTo>
                  <a:pt x="52510" y="533889"/>
                  <a:pt x="50995" y="527306"/>
                  <a:pt x="48878" y="520956"/>
                </a:cubicBezTo>
                <a:lnTo>
                  <a:pt x="45703" y="511431"/>
                </a:lnTo>
                <a:cubicBezTo>
                  <a:pt x="44645" y="508256"/>
                  <a:pt x="44384" y="504691"/>
                  <a:pt x="42528" y="501906"/>
                </a:cubicBezTo>
                <a:lnTo>
                  <a:pt x="36178" y="492381"/>
                </a:lnTo>
                <a:cubicBezTo>
                  <a:pt x="30894" y="455390"/>
                  <a:pt x="35839" y="484561"/>
                  <a:pt x="26653" y="444756"/>
                </a:cubicBezTo>
                <a:cubicBezTo>
                  <a:pt x="25440" y="439498"/>
                  <a:pt x="24787" y="434116"/>
                  <a:pt x="23478" y="428881"/>
                </a:cubicBezTo>
                <a:cubicBezTo>
                  <a:pt x="21142" y="419538"/>
                  <a:pt x="18496" y="415743"/>
                  <a:pt x="13953" y="406656"/>
                </a:cubicBezTo>
                <a:cubicBezTo>
                  <a:pt x="12895" y="392898"/>
                  <a:pt x="12223" y="379104"/>
                  <a:pt x="10778" y="365381"/>
                </a:cubicBezTo>
                <a:cubicBezTo>
                  <a:pt x="9363" y="351935"/>
                  <a:pt x="7485" y="345860"/>
                  <a:pt x="4428" y="333631"/>
                </a:cubicBezTo>
                <a:cubicBezTo>
                  <a:pt x="-1865" y="232947"/>
                  <a:pt x="-1076" y="267385"/>
                  <a:pt x="4428" y="105031"/>
                </a:cubicBezTo>
                <a:cubicBezTo>
                  <a:pt x="4684" y="97478"/>
                  <a:pt x="6754" y="96355"/>
                  <a:pt x="10778" y="92331"/>
                </a:cubicBezTo>
              </a:path>
            </a:pathLst>
          </a:custGeom>
          <a:noFill/>
          <a:ln cap="rnd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509838" y="3171825"/>
            <a:ext cx="701675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59275" y="3141663"/>
            <a:ext cx="701675" cy="20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470150" y="5038725"/>
            <a:ext cx="701675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3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146425" y="4572000"/>
            <a:ext cx="646113" cy="233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回路</a:t>
            </a:r>
            <a:r>
              <a:rPr lang="en-US" altLang="zh-CN" sz="1200" dirty="0">
                <a:solidFill>
                  <a:srgbClr val="000000"/>
                </a:solidFill>
              </a:rPr>
              <a:t>3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341688" y="4132263"/>
            <a:ext cx="646112" cy="233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回路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22488" y="4046538"/>
            <a:ext cx="646112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回路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4313" y="1717675"/>
            <a:ext cx="1262062" cy="415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altLang="zh-CN" sz="2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KVL </a:t>
            </a:r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例子</a:t>
            </a:r>
            <a:endParaRPr lang="en-US" altLang="zh-CN" sz="2100" kern="0" dirty="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9635" name="矩形 10"/>
          <p:cNvSpPr>
            <a:spLocks noChangeArrowheads="1"/>
          </p:cNvSpPr>
          <p:nvPr/>
        </p:nvSpPr>
        <p:spPr bwMode="auto">
          <a:xfrm>
            <a:off x="220663" y="2325688"/>
            <a:ext cx="32654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Step 1 :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确定回路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Step 2 :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写出回路方程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69636" name="Picture 1" descr="C:\Users\Administrator\AppData\Roaming\Tencent\Users\2360889142\QQ\WinTemp\RichOle\IG@T$R45FA]3RBDZI%{(L{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048000"/>
            <a:ext cx="2006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矩形 8"/>
          <p:cNvSpPr>
            <a:spLocks noChangeArrowheads="1"/>
          </p:cNvSpPr>
          <p:nvPr/>
        </p:nvSpPr>
        <p:spPr bwMode="auto">
          <a:xfrm>
            <a:off x="220663" y="3935413"/>
            <a:ext cx="80946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Step 3 :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用电流表示回路电压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69638" name="Picture 2" descr="C:\Users\Administrator\AppData\Roaming\Tencent\Users\2360889142\QQ\WinTemp\RichOle\_Z4{Z`4UYVF$L`[JV7X%TS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4329113"/>
            <a:ext cx="492918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矩形 11"/>
          <p:cNvSpPr>
            <a:spLocks noChangeArrowheads="1"/>
          </p:cNvSpPr>
          <p:nvPr/>
        </p:nvSpPr>
        <p:spPr bwMode="auto">
          <a:xfrm>
            <a:off x="214313" y="5314950"/>
            <a:ext cx="80946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Step 4 :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所有环路电流（节点电压）都可以被解决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电路基础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电路分析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69641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63" y="1778000"/>
            <a:ext cx="35433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椭圆 19"/>
          <p:cNvSpPr/>
          <p:nvPr/>
        </p:nvSpPr>
        <p:spPr>
          <a:xfrm>
            <a:off x="6237288" y="210661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043863" y="208756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230938" y="3481388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6680200" y="2563813"/>
            <a:ext cx="925513" cy="742950"/>
          </a:xfrm>
          <a:custGeom>
            <a:avLst/>
            <a:gdLst>
              <a:gd name="connsiteX0" fmla="*/ 36663 w 925663"/>
              <a:gd name="connsiteY0" fmla="*/ 22225 h 742950"/>
              <a:gd name="connsiteX1" fmla="*/ 62063 w 925663"/>
              <a:gd name="connsiteY1" fmla="*/ 12700 h 742950"/>
              <a:gd name="connsiteX2" fmla="*/ 77938 w 925663"/>
              <a:gd name="connsiteY2" fmla="*/ 9525 h 742950"/>
              <a:gd name="connsiteX3" fmla="*/ 90638 w 925663"/>
              <a:gd name="connsiteY3" fmla="*/ 6350 h 742950"/>
              <a:gd name="connsiteX4" fmla="*/ 100163 w 925663"/>
              <a:gd name="connsiteY4" fmla="*/ 3175 h 742950"/>
              <a:gd name="connsiteX5" fmla="*/ 125563 w 925663"/>
              <a:gd name="connsiteY5" fmla="*/ 0 h 742950"/>
              <a:gd name="connsiteX6" fmla="*/ 433538 w 925663"/>
              <a:gd name="connsiteY6" fmla="*/ 3175 h 742950"/>
              <a:gd name="connsiteX7" fmla="*/ 452588 w 925663"/>
              <a:gd name="connsiteY7" fmla="*/ 6350 h 742950"/>
              <a:gd name="connsiteX8" fmla="*/ 481163 w 925663"/>
              <a:gd name="connsiteY8" fmla="*/ 9525 h 742950"/>
              <a:gd name="connsiteX9" fmla="*/ 528788 w 925663"/>
              <a:gd name="connsiteY9" fmla="*/ 15875 h 742950"/>
              <a:gd name="connsiteX10" fmla="*/ 560538 w 925663"/>
              <a:gd name="connsiteY10" fmla="*/ 22225 h 742950"/>
              <a:gd name="connsiteX11" fmla="*/ 601813 w 925663"/>
              <a:gd name="connsiteY11" fmla="*/ 28575 h 742950"/>
              <a:gd name="connsiteX12" fmla="*/ 614513 w 925663"/>
              <a:gd name="connsiteY12" fmla="*/ 31750 h 742950"/>
              <a:gd name="connsiteX13" fmla="*/ 646263 w 925663"/>
              <a:gd name="connsiteY13" fmla="*/ 34925 h 742950"/>
              <a:gd name="connsiteX14" fmla="*/ 662138 w 925663"/>
              <a:gd name="connsiteY14" fmla="*/ 41275 h 742950"/>
              <a:gd name="connsiteX15" fmla="*/ 674838 w 925663"/>
              <a:gd name="connsiteY15" fmla="*/ 44450 h 742950"/>
              <a:gd name="connsiteX16" fmla="*/ 684363 w 925663"/>
              <a:gd name="connsiteY16" fmla="*/ 47625 h 742950"/>
              <a:gd name="connsiteX17" fmla="*/ 697063 w 925663"/>
              <a:gd name="connsiteY17" fmla="*/ 50800 h 742950"/>
              <a:gd name="connsiteX18" fmla="*/ 706588 w 925663"/>
              <a:gd name="connsiteY18" fmla="*/ 53975 h 742950"/>
              <a:gd name="connsiteX19" fmla="*/ 731988 w 925663"/>
              <a:gd name="connsiteY19" fmla="*/ 60325 h 742950"/>
              <a:gd name="connsiteX20" fmla="*/ 741513 w 925663"/>
              <a:gd name="connsiteY20" fmla="*/ 63500 h 742950"/>
              <a:gd name="connsiteX21" fmla="*/ 754213 w 925663"/>
              <a:gd name="connsiteY21" fmla="*/ 66675 h 742950"/>
              <a:gd name="connsiteX22" fmla="*/ 770088 w 925663"/>
              <a:gd name="connsiteY22" fmla="*/ 73025 h 742950"/>
              <a:gd name="connsiteX23" fmla="*/ 782788 w 925663"/>
              <a:gd name="connsiteY23" fmla="*/ 76200 h 742950"/>
              <a:gd name="connsiteX24" fmla="*/ 811363 w 925663"/>
              <a:gd name="connsiteY24" fmla="*/ 82550 h 742950"/>
              <a:gd name="connsiteX25" fmla="*/ 820888 w 925663"/>
              <a:gd name="connsiteY25" fmla="*/ 88900 h 742950"/>
              <a:gd name="connsiteX26" fmla="*/ 843113 w 925663"/>
              <a:gd name="connsiteY26" fmla="*/ 101600 h 742950"/>
              <a:gd name="connsiteX27" fmla="*/ 852638 w 925663"/>
              <a:gd name="connsiteY27" fmla="*/ 111125 h 742950"/>
              <a:gd name="connsiteX28" fmla="*/ 858988 w 925663"/>
              <a:gd name="connsiteY28" fmla="*/ 120650 h 742950"/>
              <a:gd name="connsiteX29" fmla="*/ 868513 w 925663"/>
              <a:gd name="connsiteY29" fmla="*/ 123825 h 742950"/>
              <a:gd name="connsiteX30" fmla="*/ 890738 w 925663"/>
              <a:gd name="connsiteY30" fmla="*/ 152400 h 742950"/>
              <a:gd name="connsiteX31" fmla="*/ 897088 w 925663"/>
              <a:gd name="connsiteY31" fmla="*/ 161925 h 742950"/>
              <a:gd name="connsiteX32" fmla="*/ 906613 w 925663"/>
              <a:gd name="connsiteY32" fmla="*/ 180975 h 742950"/>
              <a:gd name="connsiteX33" fmla="*/ 916138 w 925663"/>
              <a:gd name="connsiteY33" fmla="*/ 231775 h 742950"/>
              <a:gd name="connsiteX34" fmla="*/ 922488 w 925663"/>
              <a:gd name="connsiteY34" fmla="*/ 250825 h 742950"/>
              <a:gd name="connsiteX35" fmla="*/ 925663 w 925663"/>
              <a:gd name="connsiteY35" fmla="*/ 260350 h 742950"/>
              <a:gd name="connsiteX36" fmla="*/ 922488 w 925663"/>
              <a:gd name="connsiteY36" fmla="*/ 498475 h 742950"/>
              <a:gd name="connsiteX37" fmla="*/ 916138 w 925663"/>
              <a:gd name="connsiteY37" fmla="*/ 514350 h 742950"/>
              <a:gd name="connsiteX38" fmla="*/ 912963 w 925663"/>
              <a:gd name="connsiteY38" fmla="*/ 533400 h 742950"/>
              <a:gd name="connsiteX39" fmla="*/ 903438 w 925663"/>
              <a:gd name="connsiteY39" fmla="*/ 568325 h 742950"/>
              <a:gd name="connsiteX40" fmla="*/ 900263 w 925663"/>
              <a:gd name="connsiteY40" fmla="*/ 587375 h 742950"/>
              <a:gd name="connsiteX41" fmla="*/ 893913 w 925663"/>
              <a:gd name="connsiteY41" fmla="*/ 603250 h 742950"/>
              <a:gd name="connsiteX42" fmla="*/ 881213 w 925663"/>
              <a:gd name="connsiteY42" fmla="*/ 631825 h 742950"/>
              <a:gd name="connsiteX43" fmla="*/ 878038 w 925663"/>
              <a:gd name="connsiteY43" fmla="*/ 647700 h 742950"/>
              <a:gd name="connsiteX44" fmla="*/ 862163 w 925663"/>
              <a:gd name="connsiteY44" fmla="*/ 666750 h 742950"/>
              <a:gd name="connsiteX45" fmla="*/ 858988 w 925663"/>
              <a:gd name="connsiteY45" fmla="*/ 676275 h 742950"/>
              <a:gd name="connsiteX46" fmla="*/ 827238 w 925663"/>
              <a:gd name="connsiteY46" fmla="*/ 701675 h 742950"/>
              <a:gd name="connsiteX47" fmla="*/ 817713 w 925663"/>
              <a:gd name="connsiteY47" fmla="*/ 708025 h 742950"/>
              <a:gd name="connsiteX48" fmla="*/ 801838 w 925663"/>
              <a:gd name="connsiteY48" fmla="*/ 711200 h 742950"/>
              <a:gd name="connsiteX49" fmla="*/ 789138 w 925663"/>
              <a:gd name="connsiteY49" fmla="*/ 714375 h 742950"/>
              <a:gd name="connsiteX50" fmla="*/ 738338 w 925663"/>
              <a:gd name="connsiteY50" fmla="*/ 720725 h 742950"/>
              <a:gd name="connsiteX51" fmla="*/ 719288 w 925663"/>
              <a:gd name="connsiteY51" fmla="*/ 723900 h 742950"/>
              <a:gd name="connsiteX52" fmla="*/ 671663 w 925663"/>
              <a:gd name="connsiteY52" fmla="*/ 727075 h 742950"/>
              <a:gd name="connsiteX53" fmla="*/ 620863 w 925663"/>
              <a:gd name="connsiteY53" fmla="*/ 733425 h 742950"/>
              <a:gd name="connsiteX54" fmla="*/ 611338 w 925663"/>
              <a:gd name="connsiteY54" fmla="*/ 736600 h 742950"/>
              <a:gd name="connsiteX55" fmla="*/ 547838 w 925663"/>
              <a:gd name="connsiteY55" fmla="*/ 742950 h 742950"/>
              <a:gd name="connsiteX56" fmla="*/ 223988 w 925663"/>
              <a:gd name="connsiteY56" fmla="*/ 739775 h 742950"/>
              <a:gd name="connsiteX57" fmla="*/ 211288 w 925663"/>
              <a:gd name="connsiteY57" fmla="*/ 736600 h 742950"/>
              <a:gd name="connsiteX58" fmla="*/ 185888 w 925663"/>
              <a:gd name="connsiteY58" fmla="*/ 733425 h 742950"/>
              <a:gd name="connsiteX59" fmla="*/ 173188 w 925663"/>
              <a:gd name="connsiteY59" fmla="*/ 730250 h 742950"/>
              <a:gd name="connsiteX60" fmla="*/ 135088 w 925663"/>
              <a:gd name="connsiteY60" fmla="*/ 727075 h 742950"/>
              <a:gd name="connsiteX61" fmla="*/ 109688 w 925663"/>
              <a:gd name="connsiteY61" fmla="*/ 717550 h 742950"/>
              <a:gd name="connsiteX62" fmla="*/ 84288 w 925663"/>
              <a:gd name="connsiteY62" fmla="*/ 711200 h 742950"/>
              <a:gd name="connsiteX63" fmla="*/ 74763 w 925663"/>
              <a:gd name="connsiteY63" fmla="*/ 708025 h 742950"/>
              <a:gd name="connsiteX64" fmla="*/ 39838 w 925663"/>
              <a:gd name="connsiteY64" fmla="*/ 698500 h 742950"/>
              <a:gd name="connsiteX65" fmla="*/ 17613 w 925663"/>
              <a:gd name="connsiteY65" fmla="*/ 679450 h 742950"/>
              <a:gd name="connsiteX66" fmla="*/ 11263 w 925663"/>
              <a:gd name="connsiteY66" fmla="*/ 660400 h 742950"/>
              <a:gd name="connsiteX67" fmla="*/ 14438 w 925663"/>
              <a:gd name="connsiteY67" fmla="*/ 393700 h 742950"/>
              <a:gd name="connsiteX68" fmla="*/ 17613 w 925663"/>
              <a:gd name="connsiteY68" fmla="*/ 361950 h 742950"/>
              <a:gd name="connsiteX69" fmla="*/ 23963 w 925663"/>
              <a:gd name="connsiteY69" fmla="*/ 342900 h 742950"/>
              <a:gd name="connsiteX70" fmla="*/ 27138 w 925663"/>
              <a:gd name="connsiteY70" fmla="*/ 327025 h 742950"/>
              <a:gd name="connsiteX71" fmla="*/ 30313 w 925663"/>
              <a:gd name="connsiteY71" fmla="*/ 304800 h 742950"/>
              <a:gd name="connsiteX72" fmla="*/ 33488 w 925663"/>
              <a:gd name="connsiteY72" fmla="*/ 285750 h 742950"/>
              <a:gd name="connsiteX73" fmla="*/ 39838 w 925663"/>
              <a:gd name="connsiteY73" fmla="*/ 215900 h 742950"/>
              <a:gd name="connsiteX74" fmla="*/ 46188 w 925663"/>
              <a:gd name="connsiteY74" fmla="*/ 180975 h 742950"/>
              <a:gd name="connsiteX75" fmla="*/ 46188 w 925663"/>
              <a:gd name="connsiteY75" fmla="*/ 1524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925663" h="742950">
                <a:moveTo>
                  <a:pt x="36663" y="22225"/>
                </a:moveTo>
                <a:cubicBezTo>
                  <a:pt x="41519" y="20283"/>
                  <a:pt x="55427" y="14359"/>
                  <a:pt x="62063" y="12700"/>
                </a:cubicBezTo>
                <a:cubicBezTo>
                  <a:pt x="67298" y="11391"/>
                  <a:pt x="72670" y="10696"/>
                  <a:pt x="77938" y="9525"/>
                </a:cubicBezTo>
                <a:cubicBezTo>
                  <a:pt x="82198" y="8578"/>
                  <a:pt x="86442" y="7549"/>
                  <a:pt x="90638" y="6350"/>
                </a:cubicBezTo>
                <a:cubicBezTo>
                  <a:pt x="93856" y="5431"/>
                  <a:pt x="96870" y="3774"/>
                  <a:pt x="100163" y="3175"/>
                </a:cubicBezTo>
                <a:cubicBezTo>
                  <a:pt x="108558" y="1649"/>
                  <a:pt x="117096" y="1058"/>
                  <a:pt x="125563" y="0"/>
                </a:cubicBezTo>
                <a:lnTo>
                  <a:pt x="433538" y="3175"/>
                </a:lnTo>
                <a:cubicBezTo>
                  <a:pt x="439974" y="3300"/>
                  <a:pt x="446207" y="5499"/>
                  <a:pt x="452588" y="6350"/>
                </a:cubicBezTo>
                <a:cubicBezTo>
                  <a:pt x="462088" y="7617"/>
                  <a:pt x="471653" y="8336"/>
                  <a:pt x="481163" y="9525"/>
                </a:cubicBezTo>
                <a:cubicBezTo>
                  <a:pt x="497055" y="11511"/>
                  <a:pt x="512974" y="13345"/>
                  <a:pt x="528788" y="15875"/>
                </a:cubicBezTo>
                <a:cubicBezTo>
                  <a:pt x="539445" y="17580"/>
                  <a:pt x="549854" y="20699"/>
                  <a:pt x="560538" y="22225"/>
                </a:cubicBezTo>
                <a:cubicBezTo>
                  <a:pt x="571212" y="23750"/>
                  <a:pt x="590800" y="26372"/>
                  <a:pt x="601813" y="28575"/>
                </a:cubicBezTo>
                <a:cubicBezTo>
                  <a:pt x="606092" y="29431"/>
                  <a:pt x="610193" y="31133"/>
                  <a:pt x="614513" y="31750"/>
                </a:cubicBezTo>
                <a:cubicBezTo>
                  <a:pt x="625042" y="33254"/>
                  <a:pt x="635680" y="33867"/>
                  <a:pt x="646263" y="34925"/>
                </a:cubicBezTo>
                <a:cubicBezTo>
                  <a:pt x="651555" y="37042"/>
                  <a:pt x="656731" y="39473"/>
                  <a:pt x="662138" y="41275"/>
                </a:cubicBezTo>
                <a:cubicBezTo>
                  <a:pt x="666278" y="42655"/>
                  <a:pt x="670642" y="43251"/>
                  <a:pt x="674838" y="44450"/>
                </a:cubicBezTo>
                <a:cubicBezTo>
                  <a:pt x="678056" y="45369"/>
                  <a:pt x="681145" y="46706"/>
                  <a:pt x="684363" y="47625"/>
                </a:cubicBezTo>
                <a:cubicBezTo>
                  <a:pt x="688559" y="48824"/>
                  <a:pt x="692867" y="49601"/>
                  <a:pt x="697063" y="50800"/>
                </a:cubicBezTo>
                <a:cubicBezTo>
                  <a:pt x="700281" y="51719"/>
                  <a:pt x="703359" y="53094"/>
                  <a:pt x="706588" y="53975"/>
                </a:cubicBezTo>
                <a:cubicBezTo>
                  <a:pt x="715008" y="56271"/>
                  <a:pt x="723709" y="57565"/>
                  <a:pt x="731988" y="60325"/>
                </a:cubicBezTo>
                <a:cubicBezTo>
                  <a:pt x="735163" y="61383"/>
                  <a:pt x="738295" y="62581"/>
                  <a:pt x="741513" y="63500"/>
                </a:cubicBezTo>
                <a:cubicBezTo>
                  <a:pt x="745709" y="64699"/>
                  <a:pt x="750073" y="65295"/>
                  <a:pt x="754213" y="66675"/>
                </a:cubicBezTo>
                <a:cubicBezTo>
                  <a:pt x="759620" y="68477"/>
                  <a:pt x="764681" y="71223"/>
                  <a:pt x="770088" y="73025"/>
                </a:cubicBezTo>
                <a:cubicBezTo>
                  <a:pt x="774228" y="74405"/>
                  <a:pt x="778592" y="75001"/>
                  <a:pt x="782788" y="76200"/>
                </a:cubicBezTo>
                <a:cubicBezTo>
                  <a:pt x="804673" y="82453"/>
                  <a:pt x="776984" y="76820"/>
                  <a:pt x="811363" y="82550"/>
                </a:cubicBezTo>
                <a:cubicBezTo>
                  <a:pt x="814538" y="84667"/>
                  <a:pt x="817575" y="87007"/>
                  <a:pt x="820888" y="88900"/>
                </a:cubicBezTo>
                <a:cubicBezTo>
                  <a:pt x="830769" y="94546"/>
                  <a:pt x="834674" y="94568"/>
                  <a:pt x="843113" y="101600"/>
                </a:cubicBezTo>
                <a:cubicBezTo>
                  <a:pt x="846562" y="104475"/>
                  <a:pt x="849763" y="107676"/>
                  <a:pt x="852638" y="111125"/>
                </a:cubicBezTo>
                <a:cubicBezTo>
                  <a:pt x="855081" y="114056"/>
                  <a:pt x="856008" y="118266"/>
                  <a:pt x="858988" y="120650"/>
                </a:cubicBezTo>
                <a:cubicBezTo>
                  <a:pt x="861601" y="122741"/>
                  <a:pt x="865338" y="122767"/>
                  <a:pt x="868513" y="123825"/>
                </a:cubicBezTo>
                <a:cubicBezTo>
                  <a:pt x="883434" y="138746"/>
                  <a:pt x="875547" y="129614"/>
                  <a:pt x="890738" y="152400"/>
                </a:cubicBezTo>
                <a:cubicBezTo>
                  <a:pt x="892855" y="155575"/>
                  <a:pt x="895881" y="158305"/>
                  <a:pt x="897088" y="161925"/>
                </a:cubicBezTo>
                <a:cubicBezTo>
                  <a:pt x="901470" y="175070"/>
                  <a:pt x="898407" y="168665"/>
                  <a:pt x="906613" y="180975"/>
                </a:cubicBezTo>
                <a:cubicBezTo>
                  <a:pt x="909035" y="195507"/>
                  <a:pt x="911415" y="216031"/>
                  <a:pt x="916138" y="231775"/>
                </a:cubicBezTo>
                <a:cubicBezTo>
                  <a:pt x="918061" y="238186"/>
                  <a:pt x="920371" y="244475"/>
                  <a:pt x="922488" y="250825"/>
                </a:cubicBezTo>
                <a:lnTo>
                  <a:pt x="925663" y="260350"/>
                </a:lnTo>
                <a:cubicBezTo>
                  <a:pt x="924605" y="339725"/>
                  <a:pt x="925463" y="419149"/>
                  <a:pt x="922488" y="498475"/>
                </a:cubicBezTo>
                <a:cubicBezTo>
                  <a:pt x="922274" y="504170"/>
                  <a:pt x="917638" y="508852"/>
                  <a:pt x="916138" y="514350"/>
                </a:cubicBezTo>
                <a:cubicBezTo>
                  <a:pt x="914444" y="520561"/>
                  <a:pt x="914226" y="527087"/>
                  <a:pt x="912963" y="533400"/>
                </a:cubicBezTo>
                <a:cubicBezTo>
                  <a:pt x="910578" y="545327"/>
                  <a:pt x="905823" y="556398"/>
                  <a:pt x="903438" y="568325"/>
                </a:cubicBezTo>
                <a:cubicBezTo>
                  <a:pt x="902175" y="574638"/>
                  <a:pt x="901957" y="581164"/>
                  <a:pt x="900263" y="587375"/>
                </a:cubicBezTo>
                <a:cubicBezTo>
                  <a:pt x="898763" y="592873"/>
                  <a:pt x="895861" y="597894"/>
                  <a:pt x="893913" y="603250"/>
                </a:cubicBezTo>
                <a:cubicBezTo>
                  <a:pt x="884845" y="628187"/>
                  <a:pt x="892137" y="615438"/>
                  <a:pt x="881213" y="631825"/>
                </a:cubicBezTo>
                <a:cubicBezTo>
                  <a:pt x="880155" y="637117"/>
                  <a:pt x="879933" y="642647"/>
                  <a:pt x="878038" y="647700"/>
                </a:cubicBezTo>
                <a:cubicBezTo>
                  <a:pt x="875386" y="654773"/>
                  <a:pt x="867104" y="661809"/>
                  <a:pt x="862163" y="666750"/>
                </a:cubicBezTo>
                <a:cubicBezTo>
                  <a:pt x="861105" y="669925"/>
                  <a:pt x="861043" y="673633"/>
                  <a:pt x="858988" y="676275"/>
                </a:cubicBezTo>
                <a:cubicBezTo>
                  <a:pt x="841616" y="698610"/>
                  <a:pt x="845322" y="691341"/>
                  <a:pt x="827238" y="701675"/>
                </a:cubicBezTo>
                <a:cubicBezTo>
                  <a:pt x="823925" y="703568"/>
                  <a:pt x="821286" y="706685"/>
                  <a:pt x="817713" y="708025"/>
                </a:cubicBezTo>
                <a:cubicBezTo>
                  <a:pt x="812660" y="709920"/>
                  <a:pt x="807106" y="710029"/>
                  <a:pt x="801838" y="711200"/>
                </a:cubicBezTo>
                <a:cubicBezTo>
                  <a:pt x="797578" y="712147"/>
                  <a:pt x="793431" y="713594"/>
                  <a:pt x="789138" y="714375"/>
                </a:cubicBezTo>
                <a:cubicBezTo>
                  <a:pt x="770020" y="717851"/>
                  <a:pt x="758222" y="718074"/>
                  <a:pt x="738338" y="720725"/>
                </a:cubicBezTo>
                <a:cubicBezTo>
                  <a:pt x="731957" y="721576"/>
                  <a:pt x="725697" y="723290"/>
                  <a:pt x="719288" y="723900"/>
                </a:cubicBezTo>
                <a:cubicBezTo>
                  <a:pt x="703449" y="725408"/>
                  <a:pt x="687538" y="726017"/>
                  <a:pt x="671663" y="727075"/>
                </a:cubicBezTo>
                <a:cubicBezTo>
                  <a:pt x="640370" y="734898"/>
                  <a:pt x="681504" y="725340"/>
                  <a:pt x="620863" y="733425"/>
                </a:cubicBezTo>
                <a:cubicBezTo>
                  <a:pt x="617546" y="733867"/>
                  <a:pt x="614657" y="736167"/>
                  <a:pt x="611338" y="736600"/>
                </a:cubicBezTo>
                <a:cubicBezTo>
                  <a:pt x="590244" y="739351"/>
                  <a:pt x="569005" y="740833"/>
                  <a:pt x="547838" y="742950"/>
                </a:cubicBezTo>
                <a:lnTo>
                  <a:pt x="223988" y="739775"/>
                </a:lnTo>
                <a:cubicBezTo>
                  <a:pt x="219625" y="739693"/>
                  <a:pt x="215592" y="737317"/>
                  <a:pt x="211288" y="736600"/>
                </a:cubicBezTo>
                <a:cubicBezTo>
                  <a:pt x="202872" y="735197"/>
                  <a:pt x="194304" y="734828"/>
                  <a:pt x="185888" y="733425"/>
                </a:cubicBezTo>
                <a:cubicBezTo>
                  <a:pt x="181584" y="732708"/>
                  <a:pt x="177518" y="730791"/>
                  <a:pt x="173188" y="730250"/>
                </a:cubicBezTo>
                <a:cubicBezTo>
                  <a:pt x="160542" y="728669"/>
                  <a:pt x="147788" y="728133"/>
                  <a:pt x="135088" y="727075"/>
                </a:cubicBezTo>
                <a:cubicBezTo>
                  <a:pt x="120094" y="717079"/>
                  <a:pt x="130689" y="722396"/>
                  <a:pt x="109688" y="717550"/>
                </a:cubicBezTo>
                <a:cubicBezTo>
                  <a:pt x="101184" y="715588"/>
                  <a:pt x="92755" y="713317"/>
                  <a:pt x="84288" y="711200"/>
                </a:cubicBezTo>
                <a:cubicBezTo>
                  <a:pt x="81041" y="710388"/>
                  <a:pt x="77992" y="708906"/>
                  <a:pt x="74763" y="708025"/>
                </a:cubicBezTo>
                <a:cubicBezTo>
                  <a:pt x="35374" y="697282"/>
                  <a:pt x="61762" y="705808"/>
                  <a:pt x="39838" y="698500"/>
                </a:cubicBezTo>
                <a:cubicBezTo>
                  <a:pt x="35458" y="695215"/>
                  <a:pt x="20772" y="685136"/>
                  <a:pt x="17613" y="679450"/>
                </a:cubicBezTo>
                <a:cubicBezTo>
                  <a:pt x="14362" y="673599"/>
                  <a:pt x="11263" y="660400"/>
                  <a:pt x="11263" y="660400"/>
                </a:cubicBezTo>
                <a:cubicBezTo>
                  <a:pt x="-1308" y="572405"/>
                  <a:pt x="-7207" y="480279"/>
                  <a:pt x="14438" y="393700"/>
                </a:cubicBezTo>
                <a:cubicBezTo>
                  <a:pt x="15496" y="383117"/>
                  <a:pt x="15653" y="372404"/>
                  <a:pt x="17613" y="361950"/>
                </a:cubicBezTo>
                <a:cubicBezTo>
                  <a:pt x="18847" y="355371"/>
                  <a:pt x="22202" y="349358"/>
                  <a:pt x="23963" y="342900"/>
                </a:cubicBezTo>
                <a:cubicBezTo>
                  <a:pt x="25383" y="337694"/>
                  <a:pt x="26251" y="332348"/>
                  <a:pt x="27138" y="327025"/>
                </a:cubicBezTo>
                <a:cubicBezTo>
                  <a:pt x="28368" y="319643"/>
                  <a:pt x="29175" y="312197"/>
                  <a:pt x="30313" y="304800"/>
                </a:cubicBezTo>
                <a:cubicBezTo>
                  <a:pt x="31292" y="298437"/>
                  <a:pt x="32777" y="292148"/>
                  <a:pt x="33488" y="285750"/>
                </a:cubicBezTo>
                <a:cubicBezTo>
                  <a:pt x="36790" y="256031"/>
                  <a:pt x="36026" y="244490"/>
                  <a:pt x="39838" y="215900"/>
                </a:cubicBezTo>
                <a:cubicBezTo>
                  <a:pt x="41668" y="202172"/>
                  <a:pt x="45236" y="195257"/>
                  <a:pt x="46188" y="180975"/>
                </a:cubicBezTo>
                <a:cubicBezTo>
                  <a:pt x="46822" y="171471"/>
                  <a:pt x="46188" y="161925"/>
                  <a:pt x="46188" y="152400"/>
                </a:cubicBezTo>
              </a:path>
            </a:pathLst>
          </a:custGeom>
          <a:noFill/>
          <a:ln cap="rnd">
            <a:solidFill>
              <a:srgbClr val="00B050"/>
            </a:solidFill>
            <a:bevel/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5819775" y="2493963"/>
            <a:ext cx="296863" cy="666750"/>
          </a:xfrm>
          <a:custGeom>
            <a:avLst/>
            <a:gdLst>
              <a:gd name="connsiteX0" fmla="*/ 23478 w 296528"/>
              <a:gd name="connsiteY0" fmla="*/ 12956 h 667006"/>
              <a:gd name="connsiteX1" fmla="*/ 274303 w 296528"/>
              <a:gd name="connsiteY1" fmla="*/ 19306 h 667006"/>
              <a:gd name="connsiteX2" fmla="*/ 280653 w 296528"/>
              <a:gd name="connsiteY2" fmla="*/ 47881 h 667006"/>
              <a:gd name="connsiteX3" fmla="*/ 287003 w 296528"/>
              <a:gd name="connsiteY3" fmla="*/ 66931 h 667006"/>
              <a:gd name="connsiteX4" fmla="*/ 293353 w 296528"/>
              <a:gd name="connsiteY4" fmla="*/ 101856 h 667006"/>
              <a:gd name="connsiteX5" fmla="*/ 296528 w 296528"/>
              <a:gd name="connsiteY5" fmla="*/ 165356 h 667006"/>
              <a:gd name="connsiteX6" fmla="*/ 293353 w 296528"/>
              <a:gd name="connsiteY6" fmla="*/ 451106 h 667006"/>
              <a:gd name="connsiteX7" fmla="*/ 290178 w 296528"/>
              <a:gd name="connsiteY7" fmla="*/ 466981 h 667006"/>
              <a:gd name="connsiteX8" fmla="*/ 280653 w 296528"/>
              <a:gd name="connsiteY8" fmla="*/ 495556 h 667006"/>
              <a:gd name="connsiteX9" fmla="*/ 271128 w 296528"/>
              <a:gd name="connsiteY9" fmla="*/ 514606 h 667006"/>
              <a:gd name="connsiteX10" fmla="*/ 264778 w 296528"/>
              <a:gd name="connsiteY10" fmla="*/ 527306 h 667006"/>
              <a:gd name="connsiteX11" fmla="*/ 261603 w 296528"/>
              <a:gd name="connsiteY11" fmla="*/ 540006 h 667006"/>
              <a:gd name="connsiteX12" fmla="*/ 252078 w 296528"/>
              <a:gd name="connsiteY12" fmla="*/ 562231 h 667006"/>
              <a:gd name="connsiteX13" fmla="*/ 248903 w 296528"/>
              <a:gd name="connsiteY13" fmla="*/ 581281 h 667006"/>
              <a:gd name="connsiteX14" fmla="*/ 242553 w 296528"/>
              <a:gd name="connsiteY14" fmla="*/ 590806 h 667006"/>
              <a:gd name="connsiteX15" fmla="*/ 239378 w 296528"/>
              <a:gd name="connsiteY15" fmla="*/ 600331 h 667006"/>
              <a:gd name="connsiteX16" fmla="*/ 233028 w 296528"/>
              <a:gd name="connsiteY16" fmla="*/ 625731 h 667006"/>
              <a:gd name="connsiteX17" fmla="*/ 229853 w 296528"/>
              <a:gd name="connsiteY17" fmla="*/ 635256 h 667006"/>
              <a:gd name="connsiteX18" fmla="*/ 220328 w 296528"/>
              <a:gd name="connsiteY18" fmla="*/ 647956 h 667006"/>
              <a:gd name="connsiteX19" fmla="*/ 210803 w 296528"/>
              <a:gd name="connsiteY19" fmla="*/ 657481 h 667006"/>
              <a:gd name="connsiteX20" fmla="*/ 201278 w 296528"/>
              <a:gd name="connsiteY20" fmla="*/ 660656 h 667006"/>
              <a:gd name="connsiteX21" fmla="*/ 191753 w 296528"/>
              <a:gd name="connsiteY21" fmla="*/ 667006 h 667006"/>
              <a:gd name="connsiteX22" fmla="*/ 169528 w 296528"/>
              <a:gd name="connsiteY22" fmla="*/ 663831 h 667006"/>
              <a:gd name="connsiteX23" fmla="*/ 147303 w 296528"/>
              <a:gd name="connsiteY23" fmla="*/ 654306 h 667006"/>
              <a:gd name="connsiteX24" fmla="*/ 128253 w 296528"/>
              <a:gd name="connsiteY24" fmla="*/ 644781 h 667006"/>
              <a:gd name="connsiteX25" fmla="*/ 112378 w 296528"/>
              <a:gd name="connsiteY25" fmla="*/ 628906 h 667006"/>
              <a:gd name="connsiteX26" fmla="*/ 106028 w 296528"/>
              <a:gd name="connsiteY26" fmla="*/ 619381 h 667006"/>
              <a:gd name="connsiteX27" fmla="*/ 86978 w 296528"/>
              <a:gd name="connsiteY27" fmla="*/ 593981 h 667006"/>
              <a:gd name="connsiteX28" fmla="*/ 80628 w 296528"/>
              <a:gd name="connsiteY28" fmla="*/ 581281 h 667006"/>
              <a:gd name="connsiteX29" fmla="*/ 67928 w 296528"/>
              <a:gd name="connsiteY29" fmla="*/ 568581 h 667006"/>
              <a:gd name="connsiteX30" fmla="*/ 61578 w 296528"/>
              <a:gd name="connsiteY30" fmla="*/ 549531 h 667006"/>
              <a:gd name="connsiteX31" fmla="*/ 55228 w 296528"/>
              <a:gd name="connsiteY31" fmla="*/ 540006 h 667006"/>
              <a:gd name="connsiteX32" fmla="*/ 48878 w 296528"/>
              <a:gd name="connsiteY32" fmla="*/ 520956 h 667006"/>
              <a:gd name="connsiteX33" fmla="*/ 45703 w 296528"/>
              <a:gd name="connsiteY33" fmla="*/ 511431 h 667006"/>
              <a:gd name="connsiteX34" fmla="*/ 42528 w 296528"/>
              <a:gd name="connsiteY34" fmla="*/ 501906 h 667006"/>
              <a:gd name="connsiteX35" fmla="*/ 36178 w 296528"/>
              <a:gd name="connsiteY35" fmla="*/ 492381 h 667006"/>
              <a:gd name="connsiteX36" fmla="*/ 26653 w 296528"/>
              <a:gd name="connsiteY36" fmla="*/ 444756 h 667006"/>
              <a:gd name="connsiteX37" fmla="*/ 23478 w 296528"/>
              <a:gd name="connsiteY37" fmla="*/ 428881 h 667006"/>
              <a:gd name="connsiteX38" fmla="*/ 13953 w 296528"/>
              <a:gd name="connsiteY38" fmla="*/ 406656 h 667006"/>
              <a:gd name="connsiteX39" fmla="*/ 10778 w 296528"/>
              <a:gd name="connsiteY39" fmla="*/ 365381 h 667006"/>
              <a:gd name="connsiteX40" fmla="*/ 4428 w 296528"/>
              <a:gd name="connsiteY40" fmla="*/ 333631 h 667006"/>
              <a:gd name="connsiteX41" fmla="*/ 4428 w 296528"/>
              <a:gd name="connsiteY41" fmla="*/ 105031 h 667006"/>
              <a:gd name="connsiteX42" fmla="*/ 10778 w 296528"/>
              <a:gd name="connsiteY42" fmla="*/ 92331 h 66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96528" h="667006">
                <a:moveTo>
                  <a:pt x="23478" y="12956"/>
                </a:moveTo>
                <a:cubicBezTo>
                  <a:pt x="105560" y="-3460"/>
                  <a:pt x="194611" y="-7258"/>
                  <a:pt x="274303" y="19306"/>
                </a:cubicBezTo>
                <a:cubicBezTo>
                  <a:pt x="283387" y="46558"/>
                  <a:pt x="269477" y="3179"/>
                  <a:pt x="280653" y="47881"/>
                </a:cubicBezTo>
                <a:cubicBezTo>
                  <a:pt x="282276" y="54375"/>
                  <a:pt x="285806" y="60345"/>
                  <a:pt x="287003" y="66931"/>
                </a:cubicBezTo>
                <a:lnTo>
                  <a:pt x="293353" y="101856"/>
                </a:lnTo>
                <a:cubicBezTo>
                  <a:pt x="294411" y="123023"/>
                  <a:pt x="296528" y="144163"/>
                  <a:pt x="296528" y="165356"/>
                </a:cubicBezTo>
                <a:cubicBezTo>
                  <a:pt x="296528" y="260612"/>
                  <a:pt x="295358" y="355871"/>
                  <a:pt x="293353" y="451106"/>
                </a:cubicBezTo>
                <a:cubicBezTo>
                  <a:pt x="293239" y="456501"/>
                  <a:pt x="291661" y="461792"/>
                  <a:pt x="290178" y="466981"/>
                </a:cubicBezTo>
                <a:cubicBezTo>
                  <a:pt x="287420" y="476635"/>
                  <a:pt x="286222" y="487202"/>
                  <a:pt x="280653" y="495556"/>
                </a:cubicBezTo>
                <a:cubicBezTo>
                  <a:pt x="268450" y="513861"/>
                  <a:pt x="279015" y="496203"/>
                  <a:pt x="271128" y="514606"/>
                </a:cubicBezTo>
                <a:cubicBezTo>
                  <a:pt x="269264" y="518956"/>
                  <a:pt x="266440" y="522874"/>
                  <a:pt x="264778" y="527306"/>
                </a:cubicBezTo>
                <a:cubicBezTo>
                  <a:pt x="263246" y="531392"/>
                  <a:pt x="262802" y="535810"/>
                  <a:pt x="261603" y="540006"/>
                </a:cubicBezTo>
                <a:cubicBezTo>
                  <a:pt x="258489" y="550907"/>
                  <a:pt x="257722" y="550942"/>
                  <a:pt x="252078" y="562231"/>
                </a:cubicBezTo>
                <a:cubicBezTo>
                  <a:pt x="251020" y="568581"/>
                  <a:pt x="250939" y="575174"/>
                  <a:pt x="248903" y="581281"/>
                </a:cubicBezTo>
                <a:cubicBezTo>
                  <a:pt x="247696" y="584901"/>
                  <a:pt x="244260" y="587393"/>
                  <a:pt x="242553" y="590806"/>
                </a:cubicBezTo>
                <a:cubicBezTo>
                  <a:pt x="241056" y="593799"/>
                  <a:pt x="240259" y="597102"/>
                  <a:pt x="239378" y="600331"/>
                </a:cubicBezTo>
                <a:cubicBezTo>
                  <a:pt x="237082" y="608751"/>
                  <a:pt x="235788" y="617452"/>
                  <a:pt x="233028" y="625731"/>
                </a:cubicBezTo>
                <a:cubicBezTo>
                  <a:pt x="231970" y="628906"/>
                  <a:pt x="231513" y="632350"/>
                  <a:pt x="229853" y="635256"/>
                </a:cubicBezTo>
                <a:cubicBezTo>
                  <a:pt x="227228" y="639850"/>
                  <a:pt x="223772" y="643938"/>
                  <a:pt x="220328" y="647956"/>
                </a:cubicBezTo>
                <a:cubicBezTo>
                  <a:pt x="217406" y="651365"/>
                  <a:pt x="214539" y="654990"/>
                  <a:pt x="210803" y="657481"/>
                </a:cubicBezTo>
                <a:cubicBezTo>
                  <a:pt x="208018" y="659337"/>
                  <a:pt x="204271" y="659159"/>
                  <a:pt x="201278" y="660656"/>
                </a:cubicBezTo>
                <a:cubicBezTo>
                  <a:pt x="197865" y="662363"/>
                  <a:pt x="194928" y="664889"/>
                  <a:pt x="191753" y="667006"/>
                </a:cubicBezTo>
                <a:cubicBezTo>
                  <a:pt x="184345" y="665948"/>
                  <a:pt x="176866" y="665299"/>
                  <a:pt x="169528" y="663831"/>
                </a:cubicBezTo>
                <a:cubicBezTo>
                  <a:pt x="160221" y="661970"/>
                  <a:pt x="156339" y="658178"/>
                  <a:pt x="147303" y="654306"/>
                </a:cubicBezTo>
                <a:cubicBezTo>
                  <a:pt x="128900" y="646419"/>
                  <a:pt x="146558" y="656984"/>
                  <a:pt x="128253" y="644781"/>
                </a:cubicBezTo>
                <a:cubicBezTo>
                  <a:pt x="111320" y="619381"/>
                  <a:pt x="133545" y="650073"/>
                  <a:pt x="112378" y="628906"/>
                </a:cubicBezTo>
                <a:cubicBezTo>
                  <a:pt x="109680" y="626208"/>
                  <a:pt x="108272" y="622467"/>
                  <a:pt x="106028" y="619381"/>
                </a:cubicBezTo>
                <a:cubicBezTo>
                  <a:pt x="99803" y="610822"/>
                  <a:pt x="91711" y="603447"/>
                  <a:pt x="86978" y="593981"/>
                </a:cubicBezTo>
                <a:cubicBezTo>
                  <a:pt x="84861" y="589748"/>
                  <a:pt x="83468" y="585067"/>
                  <a:pt x="80628" y="581281"/>
                </a:cubicBezTo>
                <a:cubicBezTo>
                  <a:pt x="77036" y="576492"/>
                  <a:pt x="72161" y="572814"/>
                  <a:pt x="67928" y="568581"/>
                </a:cubicBezTo>
                <a:cubicBezTo>
                  <a:pt x="65811" y="562231"/>
                  <a:pt x="65291" y="555100"/>
                  <a:pt x="61578" y="549531"/>
                </a:cubicBezTo>
                <a:cubicBezTo>
                  <a:pt x="59461" y="546356"/>
                  <a:pt x="56778" y="543493"/>
                  <a:pt x="55228" y="540006"/>
                </a:cubicBezTo>
                <a:cubicBezTo>
                  <a:pt x="52510" y="533889"/>
                  <a:pt x="50995" y="527306"/>
                  <a:pt x="48878" y="520956"/>
                </a:cubicBezTo>
                <a:lnTo>
                  <a:pt x="45703" y="511431"/>
                </a:lnTo>
                <a:cubicBezTo>
                  <a:pt x="44645" y="508256"/>
                  <a:pt x="44384" y="504691"/>
                  <a:pt x="42528" y="501906"/>
                </a:cubicBezTo>
                <a:lnTo>
                  <a:pt x="36178" y="492381"/>
                </a:lnTo>
                <a:cubicBezTo>
                  <a:pt x="30894" y="455390"/>
                  <a:pt x="35839" y="484561"/>
                  <a:pt x="26653" y="444756"/>
                </a:cubicBezTo>
                <a:cubicBezTo>
                  <a:pt x="25440" y="439498"/>
                  <a:pt x="24787" y="434116"/>
                  <a:pt x="23478" y="428881"/>
                </a:cubicBezTo>
                <a:cubicBezTo>
                  <a:pt x="21142" y="419538"/>
                  <a:pt x="18496" y="415743"/>
                  <a:pt x="13953" y="406656"/>
                </a:cubicBezTo>
                <a:cubicBezTo>
                  <a:pt x="12895" y="392898"/>
                  <a:pt x="12223" y="379104"/>
                  <a:pt x="10778" y="365381"/>
                </a:cubicBezTo>
                <a:cubicBezTo>
                  <a:pt x="9363" y="351935"/>
                  <a:pt x="7485" y="345860"/>
                  <a:pt x="4428" y="333631"/>
                </a:cubicBezTo>
                <a:cubicBezTo>
                  <a:pt x="-1865" y="232947"/>
                  <a:pt x="-1076" y="267385"/>
                  <a:pt x="4428" y="105031"/>
                </a:cubicBezTo>
                <a:cubicBezTo>
                  <a:pt x="4684" y="97478"/>
                  <a:pt x="6754" y="96355"/>
                  <a:pt x="10778" y="92331"/>
                </a:cubicBezTo>
              </a:path>
            </a:pathLst>
          </a:custGeom>
          <a:noFill/>
          <a:ln cap="rnd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969000" y="1819275"/>
            <a:ext cx="701675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18438" y="1790700"/>
            <a:ext cx="701675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29313" y="3687763"/>
            <a:ext cx="1081087" cy="13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3(GND)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00850" y="2781300"/>
            <a:ext cx="646113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回路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81650" y="2693988"/>
            <a:ext cx="646113" cy="233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回路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83225" y="2284413"/>
            <a:ext cx="366713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6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5427663" y="2271713"/>
            <a:ext cx="363537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496050" y="2284413"/>
            <a:ext cx="366713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6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6440488" y="2271713"/>
            <a:ext cx="363537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4313" y="1717675"/>
            <a:ext cx="1530350" cy="415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带数值例子</a:t>
            </a:r>
            <a:endParaRPr lang="en-US" altLang="zh-CN" sz="2100" kern="0" dirty="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1683" name="Picture 1" descr="C:\Users\Administrator\AppData\Roaming\Tencent\Users\2360889142\QQ\WinTemp\RichOle\PXR4$QG}MA)_()GO5AS]O`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2058988"/>
            <a:ext cx="7170737" cy="394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212850" y="4922838"/>
            <a:ext cx="1030288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accent2"/>
                </a:solidFill>
              </a:rPr>
              <a:t>解</a:t>
            </a:r>
          </a:p>
        </p:txBody>
      </p:sp>
      <p:sp>
        <p:nvSpPr>
          <p:cNvPr id="9" name="矩形 8"/>
          <p:cNvSpPr/>
          <p:nvPr/>
        </p:nvSpPr>
        <p:spPr>
          <a:xfrm>
            <a:off x="5465763" y="2163763"/>
            <a:ext cx="701675" cy="20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39000" y="2171700"/>
            <a:ext cx="666750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99150" y="3606800"/>
            <a:ext cx="1270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3(GND)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80163" y="3255963"/>
            <a:ext cx="706437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回路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65700" y="2498725"/>
            <a:ext cx="673100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回路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电路基础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电路分析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21263" y="2130425"/>
            <a:ext cx="366712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6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4965700" y="2390775"/>
            <a:ext cx="36353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034088" y="2130425"/>
            <a:ext cx="366712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6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5978525" y="2390775"/>
            <a:ext cx="36353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4313" y="1717675"/>
            <a:ext cx="1262062" cy="415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altLang="zh-CN" sz="2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KCL </a:t>
            </a:r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例子</a:t>
            </a:r>
            <a:endParaRPr lang="en-US" altLang="zh-CN" sz="2100" kern="0" dirty="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3731" name="矩形 10"/>
          <p:cNvSpPr>
            <a:spLocks noChangeArrowheads="1"/>
          </p:cNvSpPr>
          <p:nvPr/>
        </p:nvSpPr>
        <p:spPr bwMode="auto">
          <a:xfrm>
            <a:off x="220663" y="2325688"/>
            <a:ext cx="42275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Step 1 :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确定节点和定义电流方向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(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其中一个节点可以设为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0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或地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Step 2 :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写出节点方程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73732" name="矩形 8"/>
          <p:cNvSpPr>
            <a:spLocks noChangeArrowheads="1"/>
          </p:cNvSpPr>
          <p:nvPr/>
        </p:nvSpPr>
        <p:spPr bwMode="auto">
          <a:xfrm>
            <a:off x="220663" y="4460875"/>
            <a:ext cx="45799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Step 3 :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用节点电压表示分支电流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73733" name="矩形 11"/>
          <p:cNvSpPr>
            <a:spLocks noChangeArrowheads="1"/>
          </p:cNvSpPr>
          <p:nvPr/>
        </p:nvSpPr>
        <p:spPr bwMode="auto">
          <a:xfrm>
            <a:off x="214313" y="5314950"/>
            <a:ext cx="4129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en-US" altLang="zh-CN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Step 4 :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用源电压消去节点电压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电路基础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电路分析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73735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63" y="1778000"/>
            <a:ext cx="35433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椭圆 19"/>
          <p:cNvSpPr/>
          <p:nvPr/>
        </p:nvSpPr>
        <p:spPr>
          <a:xfrm>
            <a:off x="6237288" y="210661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043863" y="208756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230938" y="3481388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969000" y="1819275"/>
            <a:ext cx="701675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818438" y="1790700"/>
            <a:ext cx="701675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29313" y="3687763"/>
            <a:ext cx="1081087" cy="13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3(GND)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83225" y="2284413"/>
            <a:ext cx="366713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1600" i="1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65788" y="2592388"/>
            <a:ext cx="430212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1600" i="1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19925" y="2446338"/>
            <a:ext cx="430213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600" i="1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418388" y="2719388"/>
            <a:ext cx="430212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600" i="1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5427663" y="2271713"/>
            <a:ext cx="3635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7051675" y="2400300"/>
            <a:ext cx="36353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6053138" y="2627313"/>
            <a:ext cx="0" cy="3571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7848600" y="2678113"/>
            <a:ext cx="0" cy="3571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50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94075"/>
            <a:ext cx="26638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51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4013200"/>
            <a:ext cx="178276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52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38" y="5254625"/>
            <a:ext cx="1782762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53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8" y="5259388"/>
            <a:ext cx="18637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54" name="Picture 27" descr="https://timgsa.baidu.com/timg?image&amp;quality=80&amp;size=b9999_10000&amp;sec=1525228821379&amp;di=3bb30fff639bdfdcd6545fac9b9e9c70&amp;imgtype=0&amp;src=http%3A%2F%2Fg.hiphotos.baidu.com%2Fzhidao%2Fwh%253D450%252C600%2Fsign%3D4ce9b1566e224f4a57cc7b173cc7bc64%2F5bafa40f4bfbfbed5576f10f7bf0f736afc31f9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5514975"/>
            <a:ext cx="70326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4313" y="1717675"/>
            <a:ext cx="1530350" cy="415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zh-CN" altLang="en-US" sz="2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带数值例子</a:t>
            </a:r>
            <a:endParaRPr lang="en-US" altLang="zh-CN" sz="2100" kern="0" dirty="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2838" y="5224463"/>
            <a:ext cx="1030287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accent2"/>
                </a:solidFill>
              </a:rPr>
              <a:t>解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电路基础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电路分析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75781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3" y="1889125"/>
            <a:ext cx="3609975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椭圆 16"/>
          <p:cNvSpPr/>
          <p:nvPr/>
        </p:nvSpPr>
        <p:spPr>
          <a:xfrm>
            <a:off x="6276975" y="3481388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969000" y="1925638"/>
            <a:ext cx="701675" cy="20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18438" y="1925638"/>
            <a:ext cx="701675" cy="20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80175" y="3267075"/>
            <a:ext cx="1368425" cy="27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3(GND)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043863" y="208756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270625" y="211455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5788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5" y="2325688"/>
            <a:ext cx="186372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/>
          <p:cNvSpPr/>
          <p:nvPr/>
        </p:nvSpPr>
        <p:spPr>
          <a:xfrm>
            <a:off x="1165225" y="2319338"/>
            <a:ext cx="587375" cy="415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altLang="zh-CN" sz="2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KCL</a:t>
            </a:r>
            <a:endParaRPr lang="en-US" altLang="zh-CN" sz="2100" kern="0" dirty="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5790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5" y="5507038"/>
            <a:ext cx="3886200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1" name="Picture 27" descr="https://timgsa.baidu.com/timg?image&amp;quality=80&amp;size=b9999_10000&amp;sec=1525228821379&amp;di=3bb30fff639bdfdcd6545fac9b9e9c70&amp;imgtype=0&amp;src=http%3A%2F%2Fg.hiphotos.baidu.com%2Fzhidao%2Fwh%253D450%252C600%2Fsign%3D4ce9b1566e224f4a57cc7b173cc7bc64%2F5bafa40f4bfbfbed5576f10f7bf0f736afc31f9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4129088"/>
            <a:ext cx="70326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4116388"/>
            <a:ext cx="1160463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5" y="3948113"/>
            <a:ext cx="1479550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4" name="Picture 27" descr="https://timgsa.baidu.com/timg?image&amp;quality=80&amp;size=b9999_10000&amp;sec=1525228821379&amp;di=3bb30fff639bdfdcd6545fac9b9e9c70&amp;imgtype=0&amp;src=http%3A%2F%2Fg.hiphotos.baidu.com%2Fzhidao%2Fwh%253D450%252C600%2Fsign%3D4ce9b1566e224f4a57cc7b173cc7bc64%2F5bafa40f4bfbfbed5576f10f7bf0f736afc31f9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8" y="4181475"/>
            <a:ext cx="70326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5" name="Picture 27" descr="https://timgsa.baidu.com/timg?image&amp;quality=80&amp;size=b9999_10000&amp;sec=1525228821379&amp;di=3bb30fff639bdfdcd6545fac9b9e9c70&amp;imgtype=0&amp;src=http%3A%2F%2Fg.hiphotos.baidu.com%2Fzhidao%2Fwh%253D450%252C600%2Fsign%3D4ce9b1566e224f4a57cc7b173cc7bc64%2F5bafa40f4bfbfbed5576f10f7bf0f736afc31f9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4181475"/>
            <a:ext cx="703263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6" name="图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3892550"/>
            <a:ext cx="2052637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电路基础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电路分析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7782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144000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838200" y="1676400"/>
            <a:ext cx="2608263" cy="415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zh-CN" altLang="en-US" sz="21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选择不同的地的结果</a:t>
            </a:r>
            <a:endParaRPr lang="en-US" altLang="zh-CN" sz="2100" kern="0" dirty="0">
              <a:solidFill>
                <a:srgbClr val="FF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28800" y="4060825"/>
            <a:ext cx="1524000" cy="27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3(GND)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72200" y="4060825"/>
            <a:ext cx="1368425" cy="277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3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95400" y="2422525"/>
            <a:ext cx="762000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2800" y="2368550"/>
            <a:ext cx="838200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16563" y="2409825"/>
            <a:ext cx="762000" cy="207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96200" y="2320925"/>
            <a:ext cx="1447800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节点</a:t>
            </a:r>
            <a:r>
              <a:rPr lang="en-US" altLang="zh-CN" sz="1200" dirty="0">
                <a:solidFill>
                  <a:srgbClr val="000000"/>
                </a:solidFill>
              </a:rPr>
              <a:t>2(GND)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4313" y="1717675"/>
            <a:ext cx="1262062" cy="415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zh-CN" altLang="en-US" sz="2100" kern="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简化程序</a:t>
            </a:r>
            <a:endParaRPr lang="en-US" altLang="zh-CN" sz="2100" kern="0" dirty="0">
              <a:solidFill>
                <a:schemeClr val="accent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8851" name="矩形 10"/>
          <p:cNvSpPr>
            <a:spLocks noChangeArrowheads="1"/>
          </p:cNvSpPr>
          <p:nvPr/>
        </p:nvSpPr>
        <p:spPr bwMode="auto">
          <a:xfrm>
            <a:off x="519113" y="2109788"/>
            <a:ext cx="64912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与电压源并联的所有支路电压都是已知的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已知电流源串联的所有支路电流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对于串联电阻，用等于所有电阻之和的总电阻代替它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78852" name="矩形 8"/>
          <p:cNvSpPr>
            <a:spLocks noChangeArrowheads="1"/>
          </p:cNvSpPr>
          <p:nvPr/>
        </p:nvSpPr>
        <p:spPr bwMode="auto">
          <a:xfrm>
            <a:off x="525463" y="4217988"/>
            <a:ext cx="58753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并联电阻也可以按下面形式合并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78853" name="Picture 1" descr="C:\Users\Administrator\AppData\Roaming\Tencent\Users\2360889142\QQ\WinTemp\RichOle\CJ_`TO0U5G@5WF8D}H}$1P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352800"/>
            <a:ext cx="61722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2" descr="C:\Users\Administrator\AppData\Roaming\Tencent\Users\2360889142\QQ\WinTemp\RichOle\NC}J[3]SA6SS%{O((YH4K3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4610100"/>
            <a:ext cx="5672137" cy="117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电路基础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电路分析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矩形 10"/>
          <p:cNvSpPr>
            <a:spLocks noChangeArrowheads="1"/>
          </p:cNvSpPr>
          <p:nvPr/>
        </p:nvSpPr>
        <p:spPr bwMode="auto">
          <a:xfrm>
            <a:off x="533400" y="1851025"/>
            <a:ext cx="76279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给定一个电路，电路分析是通过网络中的各个元件查找电压和电流的过程。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 algn="just"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我们可以用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KCL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KVL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来帮助我们分析电子网络系统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电路基础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电路分析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80900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86100"/>
            <a:ext cx="76962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953000"/>
            <a:ext cx="1849438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2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953000"/>
            <a:ext cx="23018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电路基础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电路分析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8294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144000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矩形 10"/>
          <p:cNvSpPr>
            <a:spLocks noChangeArrowheads="1"/>
          </p:cNvSpPr>
          <p:nvPr/>
        </p:nvSpPr>
        <p:spPr bwMode="auto">
          <a:xfrm>
            <a:off x="228600" y="1665288"/>
            <a:ext cx="32654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Step 1 :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确定回路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Step 2 :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写出回路方程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82949" name="文本框 1"/>
          <p:cNvSpPr txBox="1">
            <a:spLocks noChangeArrowheads="1"/>
          </p:cNvSpPr>
          <p:nvPr/>
        </p:nvSpPr>
        <p:spPr bwMode="auto">
          <a:xfrm>
            <a:off x="1447800" y="2898775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+</a:t>
            </a:r>
            <a:endParaRPr lang="zh-CN" altLang="en-US" sz="1800" dirty="0"/>
          </a:p>
        </p:txBody>
      </p:sp>
      <p:sp>
        <p:nvSpPr>
          <p:cNvPr id="82950" name="文本框 5"/>
          <p:cNvSpPr txBox="1">
            <a:spLocks noChangeArrowheads="1"/>
          </p:cNvSpPr>
          <p:nvPr/>
        </p:nvSpPr>
        <p:spPr bwMode="auto">
          <a:xfrm>
            <a:off x="2133600" y="2898775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-</a:t>
            </a:r>
            <a:endParaRPr lang="zh-CN" altLang="en-US" sz="1800"/>
          </a:p>
        </p:txBody>
      </p:sp>
      <p:sp>
        <p:nvSpPr>
          <p:cNvPr id="82951" name="文本框 6"/>
          <p:cNvSpPr txBox="1">
            <a:spLocks noChangeArrowheads="1"/>
          </p:cNvSpPr>
          <p:nvPr/>
        </p:nvSpPr>
        <p:spPr bwMode="auto">
          <a:xfrm>
            <a:off x="2708275" y="2914650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=</a:t>
            </a:r>
            <a:endParaRPr lang="zh-CN" altLang="en-US" sz="1800"/>
          </a:p>
        </p:txBody>
      </p:sp>
      <p:sp>
        <p:nvSpPr>
          <p:cNvPr id="82952" name="文本框 7"/>
          <p:cNvSpPr txBox="1">
            <a:spLocks noChangeArrowheads="1"/>
          </p:cNvSpPr>
          <p:nvPr/>
        </p:nvSpPr>
        <p:spPr bwMode="auto">
          <a:xfrm>
            <a:off x="1447800" y="4425950"/>
            <a:ext cx="228600" cy="2778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+</a:t>
            </a:r>
            <a:endParaRPr lang="zh-CN" altLang="en-US" sz="1800"/>
          </a:p>
        </p:txBody>
      </p:sp>
      <p:sp>
        <p:nvSpPr>
          <p:cNvPr id="82953" name="文本框 8"/>
          <p:cNvSpPr txBox="1">
            <a:spLocks noChangeArrowheads="1"/>
          </p:cNvSpPr>
          <p:nvPr/>
        </p:nvSpPr>
        <p:spPr bwMode="auto">
          <a:xfrm>
            <a:off x="2133600" y="4403725"/>
            <a:ext cx="228600" cy="2778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+</a:t>
            </a:r>
            <a:endParaRPr lang="zh-CN" altLang="en-US" sz="1800"/>
          </a:p>
        </p:txBody>
      </p:sp>
      <p:sp>
        <p:nvSpPr>
          <p:cNvPr id="82954" name="文本框 9"/>
          <p:cNvSpPr txBox="1">
            <a:spLocks noChangeArrowheads="1"/>
          </p:cNvSpPr>
          <p:nvPr/>
        </p:nvSpPr>
        <p:spPr bwMode="auto">
          <a:xfrm>
            <a:off x="2822575" y="4425950"/>
            <a:ext cx="228600" cy="2778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=</a:t>
            </a:r>
            <a:endParaRPr lang="zh-CN" altLang="en-US" sz="1800"/>
          </a:p>
        </p:txBody>
      </p:sp>
      <p:sp>
        <p:nvSpPr>
          <p:cNvPr id="82955" name="文本框 10"/>
          <p:cNvSpPr txBox="1">
            <a:spLocks noChangeArrowheads="1"/>
          </p:cNvSpPr>
          <p:nvPr/>
        </p:nvSpPr>
        <p:spPr bwMode="auto">
          <a:xfrm>
            <a:off x="1371600" y="5867400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+</a:t>
            </a:r>
            <a:endParaRPr lang="zh-CN" altLang="en-US" sz="1800"/>
          </a:p>
        </p:txBody>
      </p:sp>
      <p:sp>
        <p:nvSpPr>
          <p:cNvPr id="82956" name="文本框 11"/>
          <p:cNvSpPr txBox="1">
            <a:spLocks noChangeArrowheads="1"/>
          </p:cNvSpPr>
          <p:nvPr/>
        </p:nvSpPr>
        <p:spPr bwMode="auto">
          <a:xfrm>
            <a:off x="2035175" y="5867400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+</a:t>
            </a:r>
            <a:endParaRPr lang="zh-CN" altLang="en-US" sz="1800"/>
          </a:p>
        </p:txBody>
      </p:sp>
      <p:sp>
        <p:nvSpPr>
          <p:cNvPr id="82957" name="文本框 12"/>
          <p:cNvSpPr txBox="1">
            <a:spLocks noChangeArrowheads="1"/>
          </p:cNvSpPr>
          <p:nvPr/>
        </p:nvSpPr>
        <p:spPr bwMode="auto">
          <a:xfrm>
            <a:off x="2720975" y="5867400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=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电压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也称作电势差或电位差，是衡量单位电荷在静电场中由于电势不同所产生的能量差的物理量</a:t>
            </a:r>
            <a:endParaRPr lang="en-US" altLang="zh-CN" sz="2000" dirty="0" smtClean="0"/>
          </a:p>
          <a:p>
            <a:r>
              <a:rPr lang="zh-CN" altLang="en-US" sz="2000" dirty="0" smtClean="0"/>
              <a:t>为了使电流在两点上流过，需要两点之间有电势差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字母 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000" b="1" dirty="0" smtClean="0"/>
              <a:t>表示</a:t>
            </a:r>
            <a:endParaRPr lang="en-US" altLang="zh-CN" sz="2000" b="1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单位是伏特</a:t>
            </a:r>
            <a:r>
              <a:rPr lang="en-US" altLang="zh-CN" sz="2000" b="1" dirty="0" smtClean="0"/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000" b="1" dirty="0" smtClean="0"/>
              <a:t>)</a:t>
            </a:r>
          </a:p>
          <a:p>
            <a:endParaRPr lang="zh-CN" altLang="en-US" sz="2000" dirty="0" smtClean="0"/>
          </a:p>
        </p:txBody>
      </p:sp>
      <p:pic>
        <p:nvPicPr>
          <p:cNvPr id="2253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238500"/>
            <a:ext cx="32813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48000"/>
            <a:ext cx="33528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文本框 5"/>
          <p:cNvSpPr txBox="1">
            <a:spLocks noChangeArrowheads="1"/>
          </p:cNvSpPr>
          <p:nvPr/>
        </p:nvSpPr>
        <p:spPr bwMode="auto">
          <a:xfrm>
            <a:off x="1247775" y="4043363"/>
            <a:ext cx="2209800" cy="322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/>
              <a:t>需要外力</a:t>
            </a:r>
          </a:p>
        </p:txBody>
      </p:sp>
      <p:sp>
        <p:nvSpPr>
          <p:cNvPr id="22535" name="文本框 6"/>
          <p:cNvSpPr txBox="1">
            <a:spLocks noChangeArrowheads="1"/>
          </p:cNvSpPr>
          <p:nvPr/>
        </p:nvSpPr>
        <p:spPr bwMode="auto">
          <a:xfrm>
            <a:off x="6019800" y="4038600"/>
            <a:ext cx="1000125" cy="323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500"/>
              <a:t>电池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91440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电路基础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电路分析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83972" name="矩形 8"/>
          <p:cNvSpPr>
            <a:spLocks noChangeArrowheads="1"/>
          </p:cNvSpPr>
          <p:nvPr/>
        </p:nvSpPr>
        <p:spPr bwMode="auto">
          <a:xfrm>
            <a:off x="76200" y="1773238"/>
            <a:ext cx="45799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Step 3 :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用节点电压表示分支电流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83973" name="文本框 4"/>
          <p:cNvSpPr txBox="1">
            <a:spLocks noChangeArrowheads="1"/>
          </p:cNvSpPr>
          <p:nvPr/>
        </p:nvSpPr>
        <p:spPr bwMode="auto">
          <a:xfrm>
            <a:off x="895350" y="2638425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+</a:t>
            </a:r>
            <a:endParaRPr lang="zh-CN" altLang="en-US" sz="1800"/>
          </a:p>
        </p:txBody>
      </p:sp>
      <p:sp>
        <p:nvSpPr>
          <p:cNvPr id="83974" name="文本框 5"/>
          <p:cNvSpPr txBox="1">
            <a:spLocks noChangeArrowheads="1"/>
          </p:cNvSpPr>
          <p:nvPr/>
        </p:nvSpPr>
        <p:spPr bwMode="auto">
          <a:xfrm>
            <a:off x="1500188" y="2624138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-</a:t>
            </a:r>
            <a:endParaRPr lang="zh-CN" altLang="en-US" sz="1800"/>
          </a:p>
        </p:txBody>
      </p:sp>
      <p:sp>
        <p:nvSpPr>
          <p:cNvPr id="83975" name="文本框 6"/>
          <p:cNvSpPr txBox="1">
            <a:spLocks noChangeArrowheads="1"/>
          </p:cNvSpPr>
          <p:nvPr/>
        </p:nvSpPr>
        <p:spPr bwMode="auto">
          <a:xfrm>
            <a:off x="1981200" y="2647950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=</a:t>
            </a:r>
            <a:endParaRPr lang="zh-CN" altLang="en-US" sz="1800"/>
          </a:p>
        </p:txBody>
      </p:sp>
      <p:sp>
        <p:nvSpPr>
          <p:cNvPr id="83976" name="文本框 7"/>
          <p:cNvSpPr txBox="1">
            <a:spLocks noChangeArrowheads="1"/>
          </p:cNvSpPr>
          <p:nvPr/>
        </p:nvSpPr>
        <p:spPr bwMode="auto">
          <a:xfrm>
            <a:off x="944563" y="4016375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+</a:t>
            </a:r>
            <a:endParaRPr lang="zh-CN" altLang="en-US" sz="1800"/>
          </a:p>
        </p:txBody>
      </p:sp>
      <p:sp>
        <p:nvSpPr>
          <p:cNvPr id="83977" name="文本框 8"/>
          <p:cNvSpPr txBox="1">
            <a:spLocks noChangeArrowheads="1"/>
          </p:cNvSpPr>
          <p:nvPr/>
        </p:nvSpPr>
        <p:spPr bwMode="auto">
          <a:xfrm>
            <a:off x="1606550" y="4016375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+</a:t>
            </a:r>
            <a:endParaRPr lang="zh-CN" altLang="en-US" sz="1800"/>
          </a:p>
        </p:txBody>
      </p:sp>
      <p:sp>
        <p:nvSpPr>
          <p:cNvPr id="83978" name="文本框 9"/>
          <p:cNvSpPr txBox="1">
            <a:spLocks noChangeArrowheads="1"/>
          </p:cNvSpPr>
          <p:nvPr/>
        </p:nvSpPr>
        <p:spPr bwMode="auto">
          <a:xfrm>
            <a:off x="885825" y="5638800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+</a:t>
            </a:r>
            <a:endParaRPr lang="zh-CN" altLang="en-US" sz="1800"/>
          </a:p>
        </p:txBody>
      </p:sp>
      <p:sp>
        <p:nvSpPr>
          <p:cNvPr id="83979" name="文本框 10"/>
          <p:cNvSpPr txBox="1">
            <a:spLocks noChangeArrowheads="1"/>
          </p:cNvSpPr>
          <p:nvPr/>
        </p:nvSpPr>
        <p:spPr bwMode="auto">
          <a:xfrm>
            <a:off x="1538288" y="5622925"/>
            <a:ext cx="228600" cy="2778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+</a:t>
            </a:r>
            <a:endParaRPr lang="zh-CN" altLang="en-US" sz="1800"/>
          </a:p>
        </p:txBody>
      </p:sp>
      <p:sp>
        <p:nvSpPr>
          <p:cNvPr id="83980" name="文本框 11"/>
          <p:cNvSpPr txBox="1">
            <a:spLocks noChangeArrowheads="1"/>
          </p:cNvSpPr>
          <p:nvPr/>
        </p:nvSpPr>
        <p:spPr bwMode="auto">
          <a:xfrm>
            <a:off x="2211388" y="4019550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=</a:t>
            </a:r>
            <a:endParaRPr lang="zh-CN" altLang="en-US" sz="1800"/>
          </a:p>
        </p:txBody>
      </p:sp>
      <p:sp>
        <p:nvSpPr>
          <p:cNvPr id="83981" name="文本框 12"/>
          <p:cNvSpPr txBox="1">
            <a:spLocks noChangeArrowheads="1"/>
          </p:cNvSpPr>
          <p:nvPr/>
        </p:nvSpPr>
        <p:spPr bwMode="auto">
          <a:xfrm>
            <a:off x="2201863" y="5638800"/>
            <a:ext cx="228600" cy="2762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/>
              <a:t>=</a:t>
            </a:r>
            <a:endParaRPr lang="zh-CN" altLang="en-US" sz="1800"/>
          </a:p>
        </p:txBody>
      </p:sp>
      <p:sp>
        <p:nvSpPr>
          <p:cNvPr id="14" name="矩形 13"/>
          <p:cNvSpPr/>
          <p:nvPr/>
        </p:nvSpPr>
        <p:spPr>
          <a:xfrm>
            <a:off x="5813291" y="2401820"/>
            <a:ext cx="366713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6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5822520" y="2710411"/>
            <a:ext cx="363537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675562" y="5619127"/>
            <a:ext cx="366713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6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7620000" y="5606427"/>
            <a:ext cx="36353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543288" y="2401821"/>
            <a:ext cx="366713" cy="231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6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7511257" y="2697889"/>
            <a:ext cx="363537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934200" y="2924175"/>
            <a:ext cx="13858" cy="33758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6896841" y="4292600"/>
            <a:ext cx="13858" cy="337589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042275" y="4267200"/>
            <a:ext cx="363537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847874"/>
              </p:ext>
            </p:extLst>
          </p:nvPr>
        </p:nvGraphicFramePr>
        <p:xfrm>
          <a:off x="457200" y="4397375"/>
          <a:ext cx="4267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83" name="Equation" r:id="rId4" imgW="1828800" imgH="228600" progId="Equation.DSMT4">
                  <p:embed/>
                </p:oleObj>
              </mc:Choice>
              <mc:Fallback>
                <p:oleObj name="Equation" r:id="rId4" imgW="1828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397375"/>
                        <a:ext cx="4267200" cy="450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528922"/>
              </p:ext>
            </p:extLst>
          </p:nvPr>
        </p:nvGraphicFramePr>
        <p:xfrm>
          <a:off x="457200" y="5994400"/>
          <a:ext cx="42672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84" name="Equation" r:id="rId6" imgW="1904760" imgH="228600" progId="Equation.DSMT4">
                  <p:embed/>
                </p:oleObj>
              </mc:Choice>
              <mc:Fallback>
                <p:oleObj name="Equation" r:id="rId6" imgW="1904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994400"/>
                        <a:ext cx="4267200" cy="450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041009"/>
              </p:ext>
            </p:extLst>
          </p:nvPr>
        </p:nvGraphicFramePr>
        <p:xfrm>
          <a:off x="457200" y="3025775"/>
          <a:ext cx="352308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85" name="Equation" r:id="rId8" imgW="1638000" imgH="228600" progId="Equation.DSMT4">
                  <p:embed/>
                </p:oleObj>
              </mc:Choice>
              <mc:Fallback>
                <p:oleObj name="Equation" r:id="rId8" imgW="1638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025775"/>
                        <a:ext cx="3523087" cy="450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电路基础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  <a:cs typeface="Times New Roman" panose="02020603050405020304" pitchFamily="18" charset="0"/>
              </a:rPr>
              <a:t>电路分析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8499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33540"/>
            <a:ext cx="3668713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矩形 8"/>
          <p:cNvSpPr>
            <a:spLocks noChangeArrowheads="1"/>
          </p:cNvSpPr>
          <p:nvPr/>
        </p:nvSpPr>
        <p:spPr bwMode="auto">
          <a:xfrm>
            <a:off x="76200" y="1773238"/>
            <a:ext cx="45799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重写方程</a:t>
            </a:r>
            <a:endParaRPr lang="en-US" altLang="zh-CN" sz="200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84997" name="矩形 8"/>
          <p:cNvSpPr>
            <a:spLocks noChangeArrowheads="1"/>
          </p:cNvSpPr>
          <p:nvPr/>
        </p:nvSpPr>
        <p:spPr bwMode="auto">
          <a:xfrm>
            <a:off x="101600" y="3886200"/>
            <a:ext cx="45799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解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I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, 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I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和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I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3</a:t>
            </a:r>
          </a:p>
        </p:txBody>
      </p:sp>
      <p:sp>
        <p:nvSpPr>
          <p:cNvPr id="84998" name="矩形 8"/>
          <p:cNvSpPr>
            <a:spLocks noChangeArrowheads="1"/>
          </p:cNvSpPr>
          <p:nvPr/>
        </p:nvSpPr>
        <p:spPr bwMode="auto">
          <a:xfrm>
            <a:off x="101600" y="4302125"/>
            <a:ext cx="45799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Char char="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计算三个节点电压和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6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 2" panose="05020102010507070707" pitchFamily="18" charset="2"/>
              </a:rPr>
              <a:t>个分支电流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pic>
        <p:nvPicPr>
          <p:cNvPr id="8499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3975"/>
            <a:ext cx="9144000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1828800"/>
            <a:ext cx="3719512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554201"/>
              </p:ext>
            </p:extLst>
          </p:nvPr>
        </p:nvGraphicFramePr>
        <p:xfrm>
          <a:off x="639763" y="2282825"/>
          <a:ext cx="3919537" cy="140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51" name="Equation" r:id="rId6" imgW="2120760" imgH="711000" progId="Equation.DSMT4">
                  <p:embed/>
                </p:oleObj>
              </mc:Choice>
              <mc:Fallback>
                <p:oleObj name="Equation" r:id="rId6" imgW="212076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2282825"/>
                        <a:ext cx="3919537" cy="1401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>
            <p:custDataLst>
              <p:tags r:id="rId2"/>
            </p:custDataLst>
          </p:nvPr>
        </p:nvSpPr>
        <p:spPr>
          <a:xfrm>
            <a:off x="3390900" y="1889125"/>
            <a:ext cx="2695575" cy="2697163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椭圆 28"/>
          <p:cNvSpPr/>
          <p:nvPr>
            <p:custDataLst>
              <p:tags r:id="rId3"/>
            </p:custDataLst>
          </p:nvPr>
        </p:nvSpPr>
        <p:spPr>
          <a:xfrm>
            <a:off x="3268663" y="1927225"/>
            <a:ext cx="2640012" cy="26384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3300">
              <a:latin typeface="Broadway BT" panose="04040905080B02020502" pitchFamily="82" charset="0"/>
              <a:ea typeface="汉仪丫丫体简" panose="02010604000101010101" pitchFamily="2" charset="-122"/>
              <a:cs typeface="Verdana" panose="020B060403050404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>
            <a:off x="7042150" y="2700338"/>
            <a:ext cx="379413" cy="3794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5999163" y="2146300"/>
            <a:ext cx="173037" cy="1746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>
            <a:off x="2636838" y="4238625"/>
            <a:ext cx="379412" cy="3794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3978275" y="4746625"/>
            <a:ext cx="174625" cy="1746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" name="任意多边形 52"/>
          <p:cNvSpPr/>
          <p:nvPr>
            <p:custDataLst>
              <p:tags r:id="rId8"/>
            </p:custDataLst>
          </p:nvPr>
        </p:nvSpPr>
        <p:spPr>
          <a:xfrm>
            <a:off x="3503497" y="2824877"/>
            <a:ext cx="2133672" cy="1121992"/>
          </a:xfrm>
          <a:custGeom>
            <a:avLst/>
            <a:gdLst/>
            <a:ahLst/>
            <a:cxnLst/>
            <a:rect l="l" t="t" r="r" b="b"/>
            <a:pathLst>
              <a:path w="2844896" h="1495989">
                <a:moveTo>
                  <a:pt x="2078407" y="914550"/>
                </a:moveTo>
                <a:lnTo>
                  <a:pt x="2165192" y="914550"/>
                </a:lnTo>
                <a:cubicBezTo>
                  <a:pt x="2170510" y="913995"/>
                  <a:pt x="2178162" y="914725"/>
                  <a:pt x="2188147" y="916741"/>
                </a:cubicBezTo>
                <a:cubicBezTo>
                  <a:pt x="2198133" y="918757"/>
                  <a:pt x="2203689" y="925393"/>
                  <a:pt x="2204816" y="936648"/>
                </a:cubicBezTo>
                <a:cubicBezTo>
                  <a:pt x="2204289" y="946413"/>
                  <a:pt x="2199924" y="952707"/>
                  <a:pt x="2191721" y="955529"/>
                </a:cubicBezTo>
                <a:cubicBezTo>
                  <a:pt x="2183518" y="958351"/>
                  <a:pt x="2174637" y="964645"/>
                  <a:pt x="2165079" y="974410"/>
                </a:cubicBezTo>
                <a:cubicBezTo>
                  <a:pt x="2155521" y="984174"/>
                  <a:pt x="2148447" y="1004353"/>
                  <a:pt x="2143856" y="1034946"/>
                </a:cubicBezTo>
                <a:lnTo>
                  <a:pt x="2143856" y="1322220"/>
                </a:lnTo>
                <a:cubicBezTo>
                  <a:pt x="2141053" y="1363913"/>
                  <a:pt x="2131183" y="1397358"/>
                  <a:pt x="2114245" y="1422555"/>
                </a:cubicBezTo>
                <a:cubicBezTo>
                  <a:pt x="2097308" y="1447752"/>
                  <a:pt x="2077955" y="1466007"/>
                  <a:pt x="2056187" y="1477319"/>
                </a:cubicBezTo>
                <a:cubicBezTo>
                  <a:pt x="2034419" y="1488630"/>
                  <a:pt x="2014888" y="1494304"/>
                  <a:pt x="1997595" y="1494340"/>
                </a:cubicBezTo>
                <a:lnTo>
                  <a:pt x="1997595" y="1449474"/>
                </a:lnTo>
                <a:cubicBezTo>
                  <a:pt x="2032251" y="1439013"/>
                  <a:pt x="2057473" y="1423360"/>
                  <a:pt x="2073261" y="1402516"/>
                </a:cubicBezTo>
                <a:cubicBezTo>
                  <a:pt x="2089049" y="1381672"/>
                  <a:pt x="2097880" y="1354399"/>
                  <a:pt x="2099755" y="1320696"/>
                </a:cubicBezTo>
                <a:lnTo>
                  <a:pt x="2099755" y="1034946"/>
                </a:lnTo>
                <a:cubicBezTo>
                  <a:pt x="2095162" y="1004353"/>
                  <a:pt x="2088084" y="984174"/>
                  <a:pt x="2078521" y="974410"/>
                </a:cubicBezTo>
                <a:cubicBezTo>
                  <a:pt x="2068958" y="964645"/>
                  <a:pt x="2060072" y="958351"/>
                  <a:pt x="2051865" y="955529"/>
                </a:cubicBezTo>
                <a:cubicBezTo>
                  <a:pt x="2043658" y="952707"/>
                  <a:pt x="2039290" y="946413"/>
                  <a:pt x="2038763" y="936648"/>
                </a:cubicBezTo>
                <a:cubicBezTo>
                  <a:pt x="2039891" y="925393"/>
                  <a:pt x="2045450" y="918757"/>
                  <a:pt x="2055440" y="916741"/>
                </a:cubicBezTo>
                <a:cubicBezTo>
                  <a:pt x="2065431" y="914725"/>
                  <a:pt x="2073086" y="913995"/>
                  <a:pt x="2078407" y="914550"/>
                </a:cubicBezTo>
                <a:close/>
                <a:moveTo>
                  <a:pt x="1711897" y="914550"/>
                </a:moveTo>
                <a:lnTo>
                  <a:pt x="1927455" y="914550"/>
                </a:lnTo>
                <a:cubicBezTo>
                  <a:pt x="1929965" y="914153"/>
                  <a:pt x="1935047" y="915328"/>
                  <a:pt x="1942703" y="918075"/>
                </a:cubicBezTo>
                <a:cubicBezTo>
                  <a:pt x="1950359" y="920821"/>
                  <a:pt x="1954679" y="927520"/>
                  <a:pt x="1955663" y="938172"/>
                </a:cubicBezTo>
                <a:cubicBezTo>
                  <a:pt x="1955584" y="943506"/>
                  <a:pt x="1954027" y="947888"/>
                  <a:pt x="1950994" y="951317"/>
                </a:cubicBezTo>
                <a:cubicBezTo>
                  <a:pt x="1947960" y="954746"/>
                  <a:pt x="1943926" y="957222"/>
                  <a:pt x="1938891" y="958746"/>
                </a:cubicBezTo>
                <a:cubicBezTo>
                  <a:pt x="1926138" y="962366"/>
                  <a:pt x="1918483" y="966747"/>
                  <a:pt x="1915925" y="971891"/>
                </a:cubicBezTo>
                <a:cubicBezTo>
                  <a:pt x="1913367" y="977034"/>
                  <a:pt x="1912383" y="986369"/>
                  <a:pt x="1912970" y="999894"/>
                </a:cubicBezTo>
                <a:lnTo>
                  <a:pt x="1912970" y="1366416"/>
                </a:lnTo>
                <a:cubicBezTo>
                  <a:pt x="1912532" y="1369549"/>
                  <a:pt x="1912646" y="1376746"/>
                  <a:pt x="1913311" y="1388006"/>
                </a:cubicBezTo>
                <a:cubicBezTo>
                  <a:pt x="1913975" y="1399267"/>
                  <a:pt x="1917816" y="1411036"/>
                  <a:pt x="1924833" y="1423312"/>
                </a:cubicBezTo>
                <a:cubicBezTo>
                  <a:pt x="1931850" y="1435589"/>
                  <a:pt x="1944668" y="1444818"/>
                  <a:pt x="1963287" y="1450998"/>
                </a:cubicBezTo>
                <a:lnTo>
                  <a:pt x="1963287" y="1495861"/>
                </a:lnTo>
                <a:cubicBezTo>
                  <a:pt x="1933592" y="1496431"/>
                  <a:pt x="1906096" y="1495101"/>
                  <a:pt x="1880799" y="1491869"/>
                </a:cubicBezTo>
                <a:cubicBezTo>
                  <a:pt x="1855502" y="1488637"/>
                  <a:pt x="1829922" y="1480083"/>
                  <a:pt x="1804060" y="1466206"/>
                </a:cubicBezTo>
                <a:cubicBezTo>
                  <a:pt x="1770835" y="1447553"/>
                  <a:pt x="1749319" y="1430036"/>
                  <a:pt x="1739513" y="1413656"/>
                </a:cubicBezTo>
                <a:cubicBezTo>
                  <a:pt x="1729707" y="1397277"/>
                  <a:pt x="1725328" y="1379752"/>
                  <a:pt x="1726375" y="1361082"/>
                </a:cubicBezTo>
                <a:lnTo>
                  <a:pt x="1726375" y="999894"/>
                </a:lnTo>
                <a:cubicBezTo>
                  <a:pt x="1726963" y="986369"/>
                  <a:pt x="1725978" y="977034"/>
                  <a:pt x="1723422" y="971891"/>
                </a:cubicBezTo>
                <a:cubicBezTo>
                  <a:pt x="1720866" y="966747"/>
                  <a:pt x="1713215" y="962366"/>
                  <a:pt x="1700467" y="958746"/>
                </a:cubicBezTo>
                <a:cubicBezTo>
                  <a:pt x="1695435" y="957222"/>
                  <a:pt x="1691403" y="954746"/>
                  <a:pt x="1688370" y="951317"/>
                </a:cubicBezTo>
                <a:cubicBezTo>
                  <a:pt x="1685338" y="947888"/>
                  <a:pt x="1683783" y="943506"/>
                  <a:pt x="1683703" y="938172"/>
                </a:cubicBezTo>
                <a:cubicBezTo>
                  <a:pt x="1684688" y="927520"/>
                  <a:pt x="1689006" y="920821"/>
                  <a:pt x="1696657" y="918075"/>
                </a:cubicBezTo>
                <a:cubicBezTo>
                  <a:pt x="1704309" y="915328"/>
                  <a:pt x="1709389" y="914153"/>
                  <a:pt x="1711897" y="914550"/>
                </a:cubicBezTo>
                <a:close/>
                <a:moveTo>
                  <a:pt x="655384" y="914550"/>
                </a:moveTo>
                <a:lnTo>
                  <a:pt x="843561" y="914550"/>
                </a:lnTo>
                <a:cubicBezTo>
                  <a:pt x="852637" y="913979"/>
                  <a:pt x="861713" y="914741"/>
                  <a:pt x="870789" y="916836"/>
                </a:cubicBezTo>
                <a:cubicBezTo>
                  <a:pt x="879865" y="918931"/>
                  <a:pt x="884752" y="925788"/>
                  <a:pt x="885450" y="937407"/>
                </a:cubicBezTo>
                <a:cubicBezTo>
                  <a:pt x="885275" y="943026"/>
                  <a:pt x="883530" y="947597"/>
                  <a:pt x="880214" y="951121"/>
                </a:cubicBezTo>
                <a:cubicBezTo>
                  <a:pt x="876898" y="954644"/>
                  <a:pt x="873058" y="957692"/>
                  <a:pt x="868695" y="960263"/>
                </a:cubicBezTo>
                <a:cubicBezTo>
                  <a:pt x="864426" y="962358"/>
                  <a:pt x="860967" y="964644"/>
                  <a:pt x="858317" y="967120"/>
                </a:cubicBezTo>
                <a:cubicBezTo>
                  <a:pt x="855668" y="969596"/>
                  <a:pt x="854303" y="973405"/>
                  <a:pt x="854224" y="978548"/>
                </a:cubicBezTo>
                <a:cubicBezTo>
                  <a:pt x="854303" y="983516"/>
                  <a:pt x="855096" y="988436"/>
                  <a:pt x="856604" y="993309"/>
                </a:cubicBezTo>
                <a:cubicBezTo>
                  <a:pt x="858111" y="998182"/>
                  <a:pt x="859857" y="1002912"/>
                  <a:pt x="861840" y="1007499"/>
                </a:cubicBezTo>
                <a:lnTo>
                  <a:pt x="956279" y="1223109"/>
                </a:lnTo>
                <a:lnTo>
                  <a:pt x="956279" y="1399101"/>
                </a:lnTo>
                <a:cubicBezTo>
                  <a:pt x="955692" y="1412625"/>
                  <a:pt x="956676" y="1421957"/>
                  <a:pt x="959232" y="1427100"/>
                </a:cubicBezTo>
                <a:cubicBezTo>
                  <a:pt x="961789" y="1432243"/>
                  <a:pt x="969440" y="1436624"/>
                  <a:pt x="982187" y="1440242"/>
                </a:cubicBezTo>
                <a:cubicBezTo>
                  <a:pt x="987219" y="1441766"/>
                  <a:pt x="991252" y="1444242"/>
                  <a:pt x="994284" y="1447671"/>
                </a:cubicBezTo>
                <a:cubicBezTo>
                  <a:pt x="997316" y="1451099"/>
                  <a:pt x="998872" y="1455480"/>
                  <a:pt x="998951" y="1460813"/>
                </a:cubicBezTo>
                <a:cubicBezTo>
                  <a:pt x="997967" y="1471463"/>
                  <a:pt x="993649" y="1478161"/>
                  <a:pt x="985997" y="1480907"/>
                </a:cubicBezTo>
                <a:cubicBezTo>
                  <a:pt x="978345" y="1483653"/>
                  <a:pt x="973265" y="1484828"/>
                  <a:pt x="970757" y="1484431"/>
                </a:cubicBezTo>
                <a:lnTo>
                  <a:pt x="755206" y="1484431"/>
                </a:lnTo>
                <a:cubicBezTo>
                  <a:pt x="752698" y="1484828"/>
                  <a:pt x="747618" y="1483653"/>
                  <a:pt x="739966" y="1480907"/>
                </a:cubicBezTo>
                <a:cubicBezTo>
                  <a:pt x="732315" y="1478161"/>
                  <a:pt x="727997" y="1471463"/>
                  <a:pt x="727012" y="1460813"/>
                </a:cubicBezTo>
                <a:cubicBezTo>
                  <a:pt x="727092" y="1455480"/>
                  <a:pt x="728647" y="1451099"/>
                  <a:pt x="731680" y="1447671"/>
                </a:cubicBezTo>
                <a:cubicBezTo>
                  <a:pt x="734712" y="1444242"/>
                  <a:pt x="738744" y="1441766"/>
                  <a:pt x="743776" y="1440242"/>
                </a:cubicBezTo>
                <a:cubicBezTo>
                  <a:pt x="756524" y="1436624"/>
                  <a:pt x="764175" y="1432243"/>
                  <a:pt x="766731" y="1427100"/>
                </a:cubicBezTo>
                <a:cubicBezTo>
                  <a:pt x="769287" y="1421957"/>
                  <a:pt x="770272" y="1412625"/>
                  <a:pt x="769684" y="1399101"/>
                </a:cubicBezTo>
                <a:lnTo>
                  <a:pt x="769684" y="1263488"/>
                </a:lnTo>
                <a:lnTo>
                  <a:pt x="654622" y="990738"/>
                </a:lnTo>
                <a:cubicBezTo>
                  <a:pt x="652178" y="983929"/>
                  <a:pt x="649447" y="977929"/>
                  <a:pt x="646431" y="972739"/>
                </a:cubicBezTo>
                <a:cubicBezTo>
                  <a:pt x="643415" y="967548"/>
                  <a:pt x="638779" y="962882"/>
                  <a:pt x="632524" y="958739"/>
                </a:cubicBezTo>
                <a:cubicBezTo>
                  <a:pt x="627460" y="956295"/>
                  <a:pt x="623301" y="953565"/>
                  <a:pt x="620047" y="950549"/>
                </a:cubicBezTo>
                <a:cubicBezTo>
                  <a:pt x="616792" y="947533"/>
                  <a:pt x="615109" y="942899"/>
                  <a:pt x="614998" y="936645"/>
                </a:cubicBezTo>
                <a:cubicBezTo>
                  <a:pt x="615681" y="925391"/>
                  <a:pt x="620412" y="918756"/>
                  <a:pt x="629191" y="916741"/>
                </a:cubicBezTo>
                <a:cubicBezTo>
                  <a:pt x="637969" y="914725"/>
                  <a:pt x="646701" y="913995"/>
                  <a:pt x="655384" y="914550"/>
                </a:cubicBezTo>
                <a:close/>
                <a:moveTo>
                  <a:pt x="981287" y="914384"/>
                </a:moveTo>
                <a:cubicBezTo>
                  <a:pt x="986555" y="914130"/>
                  <a:pt x="991704" y="914185"/>
                  <a:pt x="996733" y="914550"/>
                </a:cubicBezTo>
                <a:lnTo>
                  <a:pt x="1081269" y="914550"/>
                </a:lnTo>
                <a:cubicBezTo>
                  <a:pt x="1090550" y="914138"/>
                  <a:pt x="1099213" y="915344"/>
                  <a:pt x="1107258" y="918169"/>
                </a:cubicBezTo>
                <a:cubicBezTo>
                  <a:pt x="1115302" y="920995"/>
                  <a:pt x="1119585" y="927915"/>
                  <a:pt x="1120109" y="938931"/>
                </a:cubicBezTo>
                <a:cubicBezTo>
                  <a:pt x="1119982" y="945264"/>
                  <a:pt x="1118142" y="950121"/>
                  <a:pt x="1114588" y="953501"/>
                </a:cubicBezTo>
                <a:cubicBezTo>
                  <a:pt x="1111034" y="956882"/>
                  <a:pt x="1106528" y="959644"/>
                  <a:pt x="1101070" y="961787"/>
                </a:cubicBezTo>
                <a:cubicBezTo>
                  <a:pt x="1086060" y="967818"/>
                  <a:pt x="1074954" y="974802"/>
                  <a:pt x="1067751" y="982738"/>
                </a:cubicBezTo>
                <a:cubicBezTo>
                  <a:pt x="1060547" y="990675"/>
                  <a:pt x="1053630" y="1002229"/>
                  <a:pt x="1046998" y="1017404"/>
                </a:cubicBezTo>
                <a:lnTo>
                  <a:pt x="972281" y="1181206"/>
                </a:lnTo>
                <a:lnTo>
                  <a:pt x="947992" y="1127113"/>
                </a:lnTo>
                <a:lnTo>
                  <a:pt x="987594" y="1038736"/>
                </a:lnTo>
                <a:cubicBezTo>
                  <a:pt x="990736" y="1032339"/>
                  <a:pt x="993401" y="1025895"/>
                  <a:pt x="995591" y="1019403"/>
                </a:cubicBezTo>
                <a:cubicBezTo>
                  <a:pt x="997780" y="1012912"/>
                  <a:pt x="998923" y="1005896"/>
                  <a:pt x="999018" y="998357"/>
                </a:cubicBezTo>
                <a:cubicBezTo>
                  <a:pt x="998378" y="983801"/>
                  <a:pt x="993903" y="974141"/>
                  <a:pt x="985591" y="969377"/>
                </a:cubicBezTo>
                <a:cubicBezTo>
                  <a:pt x="977280" y="964613"/>
                  <a:pt x="968968" y="960653"/>
                  <a:pt x="960657" y="957498"/>
                </a:cubicBezTo>
                <a:cubicBezTo>
                  <a:pt x="952345" y="954342"/>
                  <a:pt x="947870" y="947899"/>
                  <a:pt x="947230" y="938169"/>
                </a:cubicBezTo>
                <a:cubicBezTo>
                  <a:pt x="948151" y="925185"/>
                  <a:pt x="954116" y="917820"/>
                  <a:pt x="965127" y="916074"/>
                </a:cubicBezTo>
                <a:cubicBezTo>
                  <a:pt x="970633" y="915201"/>
                  <a:pt x="976020" y="914637"/>
                  <a:pt x="981287" y="914384"/>
                </a:cubicBezTo>
                <a:close/>
                <a:moveTo>
                  <a:pt x="1395253" y="903120"/>
                </a:moveTo>
                <a:cubicBezTo>
                  <a:pt x="1449026" y="908530"/>
                  <a:pt x="1493429" y="925057"/>
                  <a:pt x="1528462" y="952701"/>
                </a:cubicBezTo>
                <a:cubicBezTo>
                  <a:pt x="1563495" y="980346"/>
                  <a:pt x="1589555" y="1015609"/>
                  <a:pt x="1606642" y="1058490"/>
                </a:cubicBezTo>
                <a:cubicBezTo>
                  <a:pt x="1623729" y="1101371"/>
                  <a:pt x="1632239" y="1148372"/>
                  <a:pt x="1632173" y="1199493"/>
                </a:cubicBezTo>
                <a:cubicBezTo>
                  <a:pt x="1632239" y="1250613"/>
                  <a:pt x="1623729" y="1297614"/>
                  <a:pt x="1606642" y="1340496"/>
                </a:cubicBezTo>
                <a:cubicBezTo>
                  <a:pt x="1589555" y="1383377"/>
                  <a:pt x="1563495" y="1418639"/>
                  <a:pt x="1528462" y="1446283"/>
                </a:cubicBezTo>
                <a:cubicBezTo>
                  <a:pt x="1493429" y="1473927"/>
                  <a:pt x="1449026" y="1490453"/>
                  <a:pt x="1395253" y="1495861"/>
                </a:cubicBezTo>
                <a:lnTo>
                  <a:pt x="1395253" y="1451672"/>
                </a:lnTo>
                <a:cubicBezTo>
                  <a:pt x="1412556" y="1444911"/>
                  <a:pt x="1423519" y="1436530"/>
                  <a:pt x="1428143" y="1426531"/>
                </a:cubicBezTo>
                <a:cubicBezTo>
                  <a:pt x="1432766" y="1416531"/>
                  <a:pt x="1434768" y="1406627"/>
                  <a:pt x="1434148" y="1396818"/>
                </a:cubicBezTo>
                <a:lnTo>
                  <a:pt x="1434148" y="1002168"/>
                </a:lnTo>
                <a:cubicBezTo>
                  <a:pt x="1434768" y="992359"/>
                  <a:pt x="1432766" y="982455"/>
                  <a:pt x="1428143" y="972455"/>
                </a:cubicBezTo>
                <a:cubicBezTo>
                  <a:pt x="1423519" y="962455"/>
                  <a:pt x="1412556" y="954075"/>
                  <a:pt x="1395253" y="947313"/>
                </a:cubicBezTo>
                <a:close/>
                <a:moveTo>
                  <a:pt x="1360934" y="903120"/>
                </a:moveTo>
                <a:lnTo>
                  <a:pt x="1360934" y="947313"/>
                </a:lnTo>
                <a:cubicBezTo>
                  <a:pt x="1343631" y="954075"/>
                  <a:pt x="1332668" y="962455"/>
                  <a:pt x="1328045" y="972455"/>
                </a:cubicBezTo>
                <a:cubicBezTo>
                  <a:pt x="1323421" y="982455"/>
                  <a:pt x="1321419" y="992359"/>
                  <a:pt x="1322039" y="1002168"/>
                </a:cubicBezTo>
                <a:lnTo>
                  <a:pt x="1322039" y="1396818"/>
                </a:lnTo>
                <a:cubicBezTo>
                  <a:pt x="1321419" y="1406627"/>
                  <a:pt x="1323421" y="1416531"/>
                  <a:pt x="1328045" y="1426531"/>
                </a:cubicBezTo>
                <a:cubicBezTo>
                  <a:pt x="1332668" y="1436530"/>
                  <a:pt x="1343631" y="1444911"/>
                  <a:pt x="1360934" y="1451672"/>
                </a:cubicBezTo>
                <a:lnTo>
                  <a:pt x="1360934" y="1495861"/>
                </a:lnTo>
                <a:cubicBezTo>
                  <a:pt x="1307161" y="1490453"/>
                  <a:pt x="1262757" y="1473927"/>
                  <a:pt x="1227724" y="1446283"/>
                </a:cubicBezTo>
                <a:cubicBezTo>
                  <a:pt x="1192691" y="1418639"/>
                  <a:pt x="1166632" y="1383377"/>
                  <a:pt x="1149545" y="1340496"/>
                </a:cubicBezTo>
                <a:cubicBezTo>
                  <a:pt x="1132458" y="1297614"/>
                  <a:pt x="1123948" y="1250613"/>
                  <a:pt x="1124014" y="1199493"/>
                </a:cubicBezTo>
                <a:cubicBezTo>
                  <a:pt x="1123948" y="1148372"/>
                  <a:pt x="1132458" y="1101371"/>
                  <a:pt x="1149545" y="1058490"/>
                </a:cubicBezTo>
                <a:cubicBezTo>
                  <a:pt x="1166632" y="1015609"/>
                  <a:pt x="1192691" y="980346"/>
                  <a:pt x="1227724" y="952701"/>
                </a:cubicBezTo>
                <a:cubicBezTo>
                  <a:pt x="1262757" y="925057"/>
                  <a:pt x="1307161" y="908530"/>
                  <a:pt x="1360934" y="903120"/>
                </a:cubicBezTo>
                <a:close/>
                <a:moveTo>
                  <a:pt x="1756855" y="143363"/>
                </a:moveTo>
                <a:lnTo>
                  <a:pt x="1758376" y="143363"/>
                </a:lnTo>
                <a:lnTo>
                  <a:pt x="1800956" y="219541"/>
                </a:lnTo>
                <a:lnTo>
                  <a:pt x="1800956" y="449635"/>
                </a:lnTo>
                <a:cubicBezTo>
                  <a:pt x="1805548" y="480228"/>
                  <a:pt x="1812625" y="500407"/>
                  <a:pt x="1822186" y="510172"/>
                </a:cubicBezTo>
                <a:cubicBezTo>
                  <a:pt x="1831747" y="519937"/>
                  <a:pt x="1840630" y="526230"/>
                  <a:pt x="1848836" y="529052"/>
                </a:cubicBezTo>
                <a:cubicBezTo>
                  <a:pt x="1857041" y="531875"/>
                  <a:pt x="1861408" y="538168"/>
                  <a:pt x="1861935" y="547933"/>
                </a:cubicBezTo>
                <a:cubicBezTo>
                  <a:pt x="1860807" y="559188"/>
                  <a:pt x="1855249" y="565824"/>
                  <a:pt x="1845261" y="567840"/>
                </a:cubicBezTo>
                <a:cubicBezTo>
                  <a:pt x="1835273" y="569856"/>
                  <a:pt x="1827618" y="570587"/>
                  <a:pt x="1822299" y="570031"/>
                </a:cubicBezTo>
                <a:lnTo>
                  <a:pt x="1735519" y="570031"/>
                </a:lnTo>
                <a:cubicBezTo>
                  <a:pt x="1730201" y="570587"/>
                  <a:pt x="1722549" y="569856"/>
                  <a:pt x="1712564" y="567840"/>
                </a:cubicBezTo>
                <a:cubicBezTo>
                  <a:pt x="1702579" y="565824"/>
                  <a:pt x="1697023" y="559188"/>
                  <a:pt x="1695895" y="547933"/>
                </a:cubicBezTo>
                <a:cubicBezTo>
                  <a:pt x="1696422" y="538168"/>
                  <a:pt x="1700787" y="531875"/>
                  <a:pt x="1708990" y="529052"/>
                </a:cubicBezTo>
                <a:cubicBezTo>
                  <a:pt x="1717194" y="526230"/>
                  <a:pt x="1726074" y="519937"/>
                  <a:pt x="1735632" y="510172"/>
                </a:cubicBezTo>
                <a:cubicBezTo>
                  <a:pt x="1745190" y="500407"/>
                  <a:pt x="1752265" y="480228"/>
                  <a:pt x="1756855" y="449635"/>
                </a:cubicBezTo>
                <a:close/>
                <a:moveTo>
                  <a:pt x="1301910" y="106830"/>
                </a:moveTo>
                <a:lnTo>
                  <a:pt x="1304195" y="106830"/>
                </a:lnTo>
                <a:lnTo>
                  <a:pt x="1323944" y="192936"/>
                </a:lnTo>
                <a:lnTo>
                  <a:pt x="1252316" y="453445"/>
                </a:lnTo>
                <a:cubicBezTo>
                  <a:pt x="1246381" y="476019"/>
                  <a:pt x="1245684" y="492212"/>
                  <a:pt x="1250223" y="502023"/>
                </a:cubicBezTo>
                <a:cubicBezTo>
                  <a:pt x="1254762" y="511833"/>
                  <a:pt x="1263587" y="519263"/>
                  <a:pt x="1276700" y="524311"/>
                </a:cubicBezTo>
                <a:cubicBezTo>
                  <a:pt x="1282986" y="526740"/>
                  <a:pt x="1288320" y="529693"/>
                  <a:pt x="1292702" y="533169"/>
                </a:cubicBezTo>
                <a:cubicBezTo>
                  <a:pt x="1297083" y="536646"/>
                  <a:pt x="1299369" y="542075"/>
                  <a:pt x="1299560" y="549457"/>
                </a:cubicBezTo>
                <a:cubicBezTo>
                  <a:pt x="1298862" y="559649"/>
                  <a:pt x="1294162" y="565745"/>
                  <a:pt x="1285463" y="567745"/>
                </a:cubicBezTo>
                <a:cubicBezTo>
                  <a:pt x="1276763" y="569745"/>
                  <a:pt x="1268254" y="570507"/>
                  <a:pt x="1259936" y="570031"/>
                </a:cubicBezTo>
                <a:lnTo>
                  <a:pt x="1172367" y="570031"/>
                </a:lnTo>
                <a:cubicBezTo>
                  <a:pt x="1163928" y="570460"/>
                  <a:pt x="1154918" y="569412"/>
                  <a:pt x="1145338" y="566888"/>
                </a:cubicBezTo>
                <a:cubicBezTo>
                  <a:pt x="1135757" y="564364"/>
                  <a:pt x="1130554" y="557791"/>
                  <a:pt x="1129729" y="547171"/>
                </a:cubicBezTo>
                <a:cubicBezTo>
                  <a:pt x="1129920" y="538614"/>
                  <a:pt x="1132775" y="533058"/>
                  <a:pt x="1138295" y="530502"/>
                </a:cubicBezTo>
                <a:cubicBezTo>
                  <a:pt x="1143815" y="527946"/>
                  <a:pt x="1150858" y="524867"/>
                  <a:pt x="1159423" y="521263"/>
                </a:cubicBezTo>
                <a:cubicBezTo>
                  <a:pt x="1167639" y="517644"/>
                  <a:pt x="1176333" y="510024"/>
                  <a:pt x="1185507" y="498403"/>
                </a:cubicBezTo>
                <a:cubicBezTo>
                  <a:pt x="1194681" y="486783"/>
                  <a:pt x="1203007" y="467733"/>
                  <a:pt x="1210486" y="441253"/>
                </a:cubicBezTo>
                <a:close/>
                <a:moveTo>
                  <a:pt x="2651348" y="150"/>
                </a:moveTo>
                <a:lnTo>
                  <a:pt x="2781650" y="150"/>
                </a:lnTo>
                <a:cubicBezTo>
                  <a:pt x="2791334" y="-326"/>
                  <a:pt x="2800351" y="817"/>
                  <a:pt x="2808701" y="3579"/>
                </a:cubicBezTo>
                <a:cubicBezTo>
                  <a:pt x="2817051" y="6341"/>
                  <a:pt x="2821496" y="13579"/>
                  <a:pt x="2822036" y="25292"/>
                </a:cubicBezTo>
                <a:cubicBezTo>
                  <a:pt x="2821718" y="33800"/>
                  <a:pt x="2818734" y="40022"/>
                  <a:pt x="2813083" y="43958"/>
                </a:cubicBezTo>
                <a:cubicBezTo>
                  <a:pt x="2807431" y="47895"/>
                  <a:pt x="2801018" y="51069"/>
                  <a:pt x="2793842" y="53482"/>
                </a:cubicBezTo>
                <a:cubicBezTo>
                  <a:pt x="2768585" y="63275"/>
                  <a:pt x="2748995" y="75687"/>
                  <a:pt x="2735073" y="90718"/>
                </a:cubicBezTo>
                <a:cubicBezTo>
                  <a:pt x="2721150" y="105749"/>
                  <a:pt x="2706704" y="124066"/>
                  <a:pt x="2691734" y="145668"/>
                </a:cubicBezTo>
                <a:lnTo>
                  <a:pt x="2677256" y="165477"/>
                </a:lnTo>
                <a:lnTo>
                  <a:pt x="2799938" y="486987"/>
                </a:lnTo>
                <a:cubicBezTo>
                  <a:pt x="2802954" y="495384"/>
                  <a:pt x="2806066" y="502780"/>
                  <a:pt x="2809273" y="509177"/>
                </a:cubicBezTo>
                <a:cubicBezTo>
                  <a:pt x="2812479" y="515573"/>
                  <a:pt x="2818258" y="520874"/>
                  <a:pt x="2826608" y="525081"/>
                </a:cubicBezTo>
                <a:cubicBezTo>
                  <a:pt x="2832371" y="527525"/>
                  <a:pt x="2836847" y="530445"/>
                  <a:pt x="2840038" y="533842"/>
                </a:cubicBezTo>
                <a:cubicBezTo>
                  <a:pt x="2843229" y="537239"/>
                  <a:pt x="2844848" y="542445"/>
                  <a:pt x="2844896" y="549461"/>
                </a:cubicBezTo>
                <a:cubicBezTo>
                  <a:pt x="2844166" y="559984"/>
                  <a:pt x="2839340" y="566174"/>
                  <a:pt x="2830418" y="568031"/>
                </a:cubicBezTo>
                <a:cubicBezTo>
                  <a:pt x="2821496" y="569888"/>
                  <a:pt x="2812860" y="570555"/>
                  <a:pt x="2804510" y="570031"/>
                </a:cubicBezTo>
                <a:lnTo>
                  <a:pt x="2613248" y="570031"/>
                </a:lnTo>
                <a:cubicBezTo>
                  <a:pt x="2603898" y="570523"/>
                  <a:pt x="2594976" y="569539"/>
                  <a:pt x="2586483" y="567079"/>
                </a:cubicBezTo>
                <a:cubicBezTo>
                  <a:pt x="2577990" y="564619"/>
                  <a:pt x="2573449" y="557730"/>
                  <a:pt x="2572862" y="546413"/>
                </a:cubicBezTo>
                <a:cubicBezTo>
                  <a:pt x="2573248" y="538348"/>
                  <a:pt x="2575948" y="532638"/>
                  <a:pt x="2580962" y="529285"/>
                </a:cubicBezTo>
                <a:cubicBezTo>
                  <a:pt x="2585976" y="525932"/>
                  <a:pt x="2590990" y="523044"/>
                  <a:pt x="2596004" y="520622"/>
                </a:cubicBezTo>
                <a:cubicBezTo>
                  <a:pt x="2601019" y="518200"/>
                  <a:pt x="2603718" y="514353"/>
                  <a:pt x="2604104" y="509081"/>
                </a:cubicBezTo>
                <a:cubicBezTo>
                  <a:pt x="2603993" y="505796"/>
                  <a:pt x="2603263" y="501891"/>
                  <a:pt x="2601913" y="497367"/>
                </a:cubicBezTo>
                <a:cubicBezTo>
                  <a:pt x="2600564" y="492844"/>
                  <a:pt x="2599262" y="489130"/>
                  <a:pt x="2598008" y="486225"/>
                </a:cubicBezTo>
                <a:lnTo>
                  <a:pt x="2550764" y="344517"/>
                </a:lnTo>
                <a:cubicBezTo>
                  <a:pt x="2548351" y="337247"/>
                  <a:pt x="2546129" y="329692"/>
                  <a:pt x="2544097" y="321851"/>
                </a:cubicBezTo>
                <a:cubicBezTo>
                  <a:pt x="2542065" y="314010"/>
                  <a:pt x="2540985" y="306074"/>
                  <a:pt x="2540858" y="298043"/>
                </a:cubicBezTo>
                <a:cubicBezTo>
                  <a:pt x="2541017" y="290234"/>
                  <a:pt x="2542795" y="283377"/>
                  <a:pt x="2546192" y="277472"/>
                </a:cubicBezTo>
                <a:cubicBezTo>
                  <a:pt x="2549589" y="271568"/>
                  <a:pt x="2553653" y="265473"/>
                  <a:pt x="2558384" y="259187"/>
                </a:cubicBezTo>
                <a:lnTo>
                  <a:pt x="2646776" y="133478"/>
                </a:lnTo>
                <a:cubicBezTo>
                  <a:pt x="2652269" y="126288"/>
                  <a:pt x="2656904" y="118765"/>
                  <a:pt x="2660683" y="110908"/>
                </a:cubicBezTo>
                <a:cubicBezTo>
                  <a:pt x="2664461" y="103051"/>
                  <a:pt x="2666429" y="94575"/>
                  <a:pt x="2666588" y="85480"/>
                </a:cubicBezTo>
                <a:cubicBezTo>
                  <a:pt x="2666525" y="75338"/>
                  <a:pt x="2663984" y="67243"/>
                  <a:pt x="2658968" y="61196"/>
                </a:cubicBezTo>
                <a:cubicBezTo>
                  <a:pt x="2653952" y="55148"/>
                  <a:pt x="2646840" y="50291"/>
                  <a:pt x="2637632" y="46625"/>
                </a:cubicBezTo>
                <a:cubicBezTo>
                  <a:pt x="2631314" y="44260"/>
                  <a:pt x="2625853" y="41562"/>
                  <a:pt x="2621249" y="38530"/>
                </a:cubicBezTo>
                <a:cubicBezTo>
                  <a:pt x="2616645" y="35498"/>
                  <a:pt x="2614233" y="30324"/>
                  <a:pt x="2614010" y="23007"/>
                </a:cubicBezTo>
                <a:cubicBezTo>
                  <a:pt x="2614566" y="11721"/>
                  <a:pt x="2618788" y="4960"/>
                  <a:pt x="2626678" y="2722"/>
                </a:cubicBezTo>
                <a:cubicBezTo>
                  <a:pt x="2634568" y="484"/>
                  <a:pt x="2642792" y="-374"/>
                  <a:pt x="2651348" y="150"/>
                </a:cubicBezTo>
                <a:close/>
                <a:moveTo>
                  <a:pt x="2311591" y="150"/>
                </a:moveTo>
                <a:lnTo>
                  <a:pt x="2527142" y="150"/>
                </a:lnTo>
                <a:cubicBezTo>
                  <a:pt x="2529650" y="-247"/>
                  <a:pt x="2534730" y="928"/>
                  <a:pt x="2542382" y="3674"/>
                </a:cubicBezTo>
                <a:cubicBezTo>
                  <a:pt x="2550034" y="6420"/>
                  <a:pt x="2554352" y="13118"/>
                  <a:pt x="2555336" y="23769"/>
                </a:cubicBezTo>
                <a:cubicBezTo>
                  <a:pt x="2555257" y="29102"/>
                  <a:pt x="2553701" y="33483"/>
                  <a:pt x="2550669" y="36911"/>
                </a:cubicBezTo>
                <a:cubicBezTo>
                  <a:pt x="2547637" y="40339"/>
                  <a:pt x="2543605" y="42816"/>
                  <a:pt x="2538572" y="44339"/>
                </a:cubicBezTo>
                <a:cubicBezTo>
                  <a:pt x="2525825" y="47958"/>
                  <a:pt x="2518174" y="52339"/>
                  <a:pt x="2515617" y="57482"/>
                </a:cubicBezTo>
                <a:cubicBezTo>
                  <a:pt x="2513061" y="62624"/>
                  <a:pt x="2512077" y="71957"/>
                  <a:pt x="2512664" y="85480"/>
                </a:cubicBezTo>
                <a:lnTo>
                  <a:pt x="2512664" y="484701"/>
                </a:lnTo>
                <a:cubicBezTo>
                  <a:pt x="2512077" y="498225"/>
                  <a:pt x="2513061" y="507558"/>
                  <a:pt x="2515617" y="512700"/>
                </a:cubicBezTo>
                <a:cubicBezTo>
                  <a:pt x="2518174" y="517843"/>
                  <a:pt x="2525825" y="522224"/>
                  <a:pt x="2538572" y="525842"/>
                </a:cubicBezTo>
                <a:cubicBezTo>
                  <a:pt x="2543605" y="527366"/>
                  <a:pt x="2547637" y="529842"/>
                  <a:pt x="2550669" y="533271"/>
                </a:cubicBezTo>
                <a:cubicBezTo>
                  <a:pt x="2553701" y="536699"/>
                  <a:pt x="2555257" y="541080"/>
                  <a:pt x="2555336" y="546413"/>
                </a:cubicBezTo>
                <a:cubicBezTo>
                  <a:pt x="2554352" y="557063"/>
                  <a:pt x="2550034" y="563761"/>
                  <a:pt x="2542382" y="566507"/>
                </a:cubicBezTo>
                <a:cubicBezTo>
                  <a:pt x="2534730" y="569253"/>
                  <a:pt x="2529650" y="570428"/>
                  <a:pt x="2527142" y="570031"/>
                </a:cubicBezTo>
                <a:lnTo>
                  <a:pt x="2311591" y="570031"/>
                </a:lnTo>
                <a:cubicBezTo>
                  <a:pt x="2309083" y="570428"/>
                  <a:pt x="2304003" y="569253"/>
                  <a:pt x="2296351" y="566507"/>
                </a:cubicBezTo>
                <a:cubicBezTo>
                  <a:pt x="2288699" y="563761"/>
                  <a:pt x="2284381" y="557063"/>
                  <a:pt x="2283397" y="546413"/>
                </a:cubicBezTo>
                <a:cubicBezTo>
                  <a:pt x="2283477" y="541080"/>
                  <a:pt x="2285032" y="536699"/>
                  <a:pt x="2288065" y="533271"/>
                </a:cubicBezTo>
                <a:cubicBezTo>
                  <a:pt x="2291097" y="529842"/>
                  <a:pt x="2295129" y="527366"/>
                  <a:pt x="2300161" y="525842"/>
                </a:cubicBezTo>
                <a:cubicBezTo>
                  <a:pt x="2312909" y="522224"/>
                  <a:pt x="2320560" y="517843"/>
                  <a:pt x="2323116" y="512700"/>
                </a:cubicBezTo>
                <a:cubicBezTo>
                  <a:pt x="2325672" y="507558"/>
                  <a:pt x="2326656" y="498225"/>
                  <a:pt x="2326069" y="484701"/>
                </a:cubicBezTo>
                <a:lnTo>
                  <a:pt x="2326069" y="85480"/>
                </a:lnTo>
                <a:cubicBezTo>
                  <a:pt x="2326656" y="71957"/>
                  <a:pt x="2325672" y="62624"/>
                  <a:pt x="2323116" y="57482"/>
                </a:cubicBezTo>
                <a:cubicBezTo>
                  <a:pt x="2320560" y="52339"/>
                  <a:pt x="2312909" y="47958"/>
                  <a:pt x="2300161" y="44339"/>
                </a:cubicBezTo>
                <a:cubicBezTo>
                  <a:pt x="2295129" y="42816"/>
                  <a:pt x="2291097" y="40339"/>
                  <a:pt x="2288065" y="36911"/>
                </a:cubicBezTo>
                <a:cubicBezTo>
                  <a:pt x="2285032" y="33483"/>
                  <a:pt x="2283477" y="29102"/>
                  <a:pt x="2283397" y="23769"/>
                </a:cubicBezTo>
                <a:cubicBezTo>
                  <a:pt x="2284381" y="13118"/>
                  <a:pt x="2288699" y="6420"/>
                  <a:pt x="2296351" y="3674"/>
                </a:cubicBezTo>
                <a:cubicBezTo>
                  <a:pt x="2304003" y="928"/>
                  <a:pt x="2309083" y="-247"/>
                  <a:pt x="2311591" y="150"/>
                </a:cubicBezTo>
                <a:close/>
                <a:moveTo>
                  <a:pt x="2079933" y="150"/>
                </a:moveTo>
                <a:lnTo>
                  <a:pt x="2183480" y="150"/>
                </a:lnTo>
                <a:cubicBezTo>
                  <a:pt x="2188179" y="-231"/>
                  <a:pt x="2194592" y="912"/>
                  <a:pt x="2202720" y="3577"/>
                </a:cubicBezTo>
                <a:cubicBezTo>
                  <a:pt x="2210849" y="6243"/>
                  <a:pt x="2215357" y="12718"/>
                  <a:pt x="2216246" y="23002"/>
                </a:cubicBezTo>
                <a:cubicBezTo>
                  <a:pt x="2215475" y="33437"/>
                  <a:pt x="2210075" y="40499"/>
                  <a:pt x="2200046" y="44191"/>
                </a:cubicBezTo>
                <a:cubicBezTo>
                  <a:pt x="2190018" y="47882"/>
                  <a:pt x="2179990" y="55679"/>
                  <a:pt x="2169962" y="67580"/>
                </a:cubicBezTo>
                <a:cubicBezTo>
                  <a:pt x="2159933" y="79482"/>
                  <a:pt x="2154533" y="102965"/>
                  <a:pt x="2153762" y="138031"/>
                </a:cubicBezTo>
                <a:lnTo>
                  <a:pt x="2153762" y="323143"/>
                </a:lnTo>
                <a:lnTo>
                  <a:pt x="2152241" y="323143"/>
                </a:lnTo>
                <a:lnTo>
                  <a:pt x="2109661" y="246203"/>
                </a:lnTo>
                <a:lnTo>
                  <a:pt x="2109661" y="138031"/>
                </a:lnTo>
                <a:cubicBezTo>
                  <a:pt x="2108890" y="102965"/>
                  <a:pt x="2103488" y="79482"/>
                  <a:pt x="2093456" y="67580"/>
                </a:cubicBezTo>
                <a:cubicBezTo>
                  <a:pt x="2083425" y="55679"/>
                  <a:pt x="2073393" y="47882"/>
                  <a:pt x="2063362" y="44191"/>
                </a:cubicBezTo>
                <a:cubicBezTo>
                  <a:pt x="2053330" y="40499"/>
                  <a:pt x="2047929" y="33437"/>
                  <a:pt x="2047157" y="23002"/>
                </a:cubicBezTo>
                <a:cubicBezTo>
                  <a:pt x="2048046" y="12718"/>
                  <a:pt x="2052556" y="6243"/>
                  <a:pt x="2060687" y="3578"/>
                </a:cubicBezTo>
                <a:cubicBezTo>
                  <a:pt x="2068817" y="912"/>
                  <a:pt x="2075233" y="-231"/>
                  <a:pt x="2079933" y="150"/>
                </a:cubicBezTo>
                <a:close/>
                <a:moveTo>
                  <a:pt x="1736281" y="150"/>
                </a:moveTo>
                <a:lnTo>
                  <a:pt x="1932060" y="150"/>
                </a:lnTo>
                <a:lnTo>
                  <a:pt x="2153762" y="385627"/>
                </a:lnTo>
                <a:lnTo>
                  <a:pt x="2153762" y="570031"/>
                </a:lnTo>
                <a:lnTo>
                  <a:pt x="2040297" y="570031"/>
                </a:lnTo>
                <a:lnTo>
                  <a:pt x="1761417" y="89277"/>
                </a:lnTo>
                <a:cubicBezTo>
                  <a:pt x="1755945" y="78755"/>
                  <a:pt x="1750709" y="70280"/>
                  <a:pt x="1745710" y="63852"/>
                </a:cubicBezTo>
                <a:cubicBezTo>
                  <a:pt x="1740710" y="57425"/>
                  <a:pt x="1732233" y="52188"/>
                  <a:pt x="1720279" y="48141"/>
                </a:cubicBezTo>
                <a:cubicBezTo>
                  <a:pt x="1713659" y="46173"/>
                  <a:pt x="1708230" y="43634"/>
                  <a:pt x="1703992" y="40523"/>
                </a:cubicBezTo>
                <a:cubicBezTo>
                  <a:pt x="1699753" y="37412"/>
                  <a:pt x="1697562" y="31826"/>
                  <a:pt x="1697419" y="23764"/>
                </a:cubicBezTo>
                <a:cubicBezTo>
                  <a:pt x="1698038" y="12829"/>
                  <a:pt x="1702515" y="6132"/>
                  <a:pt x="1710850" y="3672"/>
                </a:cubicBezTo>
                <a:cubicBezTo>
                  <a:pt x="1719184" y="1212"/>
                  <a:pt x="1727661" y="38"/>
                  <a:pt x="1736281" y="150"/>
                </a:cubicBezTo>
                <a:close/>
                <a:moveTo>
                  <a:pt x="1330802" y="150"/>
                </a:moveTo>
                <a:lnTo>
                  <a:pt x="1499204" y="150"/>
                </a:lnTo>
                <a:lnTo>
                  <a:pt x="1613504" y="481639"/>
                </a:lnTo>
                <a:cubicBezTo>
                  <a:pt x="1615282" y="492275"/>
                  <a:pt x="1617631" y="501292"/>
                  <a:pt x="1620552" y="508690"/>
                </a:cubicBezTo>
                <a:cubicBezTo>
                  <a:pt x="1623474" y="516088"/>
                  <a:pt x="1630014" y="522057"/>
                  <a:pt x="1640174" y="526597"/>
                </a:cubicBezTo>
                <a:cubicBezTo>
                  <a:pt x="1645635" y="528724"/>
                  <a:pt x="1650143" y="531518"/>
                  <a:pt x="1653700" y="534979"/>
                </a:cubicBezTo>
                <a:cubicBezTo>
                  <a:pt x="1657255" y="538440"/>
                  <a:pt x="1659097" y="543520"/>
                  <a:pt x="1659224" y="550219"/>
                </a:cubicBezTo>
                <a:cubicBezTo>
                  <a:pt x="1658382" y="560046"/>
                  <a:pt x="1653207" y="565919"/>
                  <a:pt x="1643698" y="567840"/>
                </a:cubicBezTo>
                <a:cubicBezTo>
                  <a:pt x="1634189" y="569761"/>
                  <a:pt x="1625394" y="570491"/>
                  <a:pt x="1617314" y="570031"/>
                </a:cubicBezTo>
                <a:lnTo>
                  <a:pt x="1427576" y="570031"/>
                </a:lnTo>
                <a:cubicBezTo>
                  <a:pt x="1419353" y="570380"/>
                  <a:pt x="1411225" y="569301"/>
                  <a:pt x="1403192" y="566793"/>
                </a:cubicBezTo>
                <a:cubicBezTo>
                  <a:pt x="1395159" y="564284"/>
                  <a:pt x="1390841" y="558252"/>
                  <a:pt x="1390238" y="548695"/>
                </a:cubicBezTo>
                <a:cubicBezTo>
                  <a:pt x="1390222" y="542805"/>
                  <a:pt x="1391397" y="538392"/>
                  <a:pt x="1393762" y="535455"/>
                </a:cubicBezTo>
                <a:cubicBezTo>
                  <a:pt x="1396128" y="532518"/>
                  <a:pt x="1399779" y="529820"/>
                  <a:pt x="1404716" y="527359"/>
                </a:cubicBezTo>
                <a:cubicBezTo>
                  <a:pt x="1414479" y="522279"/>
                  <a:pt x="1420480" y="516818"/>
                  <a:pt x="1422718" y="510976"/>
                </a:cubicBezTo>
                <a:cubicBezTo>
                  <a:pt x="1424957" y="505134"/>
                  <a:pt x="1424290" y="495101"/>
                  <a:pt x="1420718" y="480877"/>
                </a:cubicBezTo>
                <a:lnTo>
                  <a:pt x="1405478" y="422203"/>
                </a:lnTo>
                <a:lnTo>
                  <a:pt x="1294226" y="422203"/>
                </a:lnTo>
                <a:lnTo>
                  <a:pt x="1304894" y="378102"/>
                </a:lnTo>
                <a:lnTo>
                  <a:pt x="1397858" y="378102"/>
                </a:lnTo>
                <a:lnTo>
                  <a:pt x="1320896" y="41298"/>
                </a:lnTo>
                <a:close/>
                <a:moveTo>
                  <a:pt x="847014" y="150"/>
                </a:moveTo>
                <a:lnTo>
                  <a:pt x="1062578" y="150"/>
                </a:lnTo>
                <a:cubicBezTo>
                  <a:pt x="1065086" y="-247"/>
                  <a:pt x="1070166" y="928"/>
                  <a:pt x="1077818" y="3675"/>
                </a:cubicBezTo>
                <a:cubicBezTo>
                  <a:pt x="1085470" y="6421"/>
                  <a:pt x="1089788" y="13120"/>
                  <a:pt x="1090772" y="23772"/>
                </a:cubicBezTo>
                <a:cubicBezTo>
                  <a:pt x="1090693" y="29106"/>
                  <a:pt x="1089137" y="33488"/>
                  <a:pt x="1086105" y="36917"/>
                </a:cubicBezTo>
                <a:cubicBezTo>
                  <a:pt x="1083073" y="40346"/>
                  <a:pt x="1079041" y="42822"/>
                  <a:pt x="1074008" y="44346"/>
                </a:cubicBezTo>
                <a:cubicBezTo>
                  <a:pt x="1061261" y="47966"/>
                  <a:pt x="1053610" y="52347"/>
                  <a:pt x="1051053" y="57491"/>
                </a:cubicBezTo>
                <a:cubicBezTo>
                  <a:pt x="1048497" y="62634"/>
                  <a:pt x="1047513" y="71969"/>
                  <a:pt x="1048100" y="85494"/>
                </a:cubicBezTo>
                <a:lnTo>
                  <a:pt x="1048100" y="484687"/>
                </a:lnTo>
                <a:cubicBezTo>
                  <a:pt x="1047513" y="498213"/>
                  <a:pt x="1048497" y="507547"/>
                  <a:pt x="1051053" y="512691"/>
                </a:cubicBezTo>
                <a:cubicBezTo>
                  <a:pt x="1053610" y="517834"/>
                  <a:pt x="1061261" y="522216"/>
                  <a:pt x="1074008" y="525835"/>
                </a:cubicBezTo>
                <a:cubicBezTo>
                  <a:pt x="1079041" y="527359"/>
                  <a:pt x="1083073" y="529836"/>
                  <a:pt x="1086105" y="533265"/>
                </a:cubicBezTo>
                <a:cubicBezTo>
                  <a:pt x="1089137" y="536694"/>
                  <a:pt x="1090693" y="541075"/>
                  <a:pt x="1090772" y="546409"/>
                </a:cubicBezTo>
                <a:cubicBezTo>
                  <a:pt x="1089788" y="557061"/>
                  <a:pt x="1085470" y="563760"/>
                  <a:pt x="1077818" y="566507"/>
                </a:cubicBezTo>
                <a:cubicBezTo>
                  <a:pt x="1070166" y="569253"/>
                  <a:pt x="1065086" y="570428"/>
                  <a:pt x="1062578" y="570031"/>
                </a:cubicBezTo>
                <a:lnTo>
                  <a:pt x="847014" y="570031"/>
                </a:lnTo>
                <a:cubicBezTo>
                  <a:pt x="844504" y="570428"/>
                  <a:pt x="839419" y="569253"/>
                  <a:pt x="831760" y="566507"/>
                </a:cubicBezTo>
                <a:cubicBezTo>
                  <a:pt x="824101" y="563760"/>
                  <a:pt x="819779" y="557061"/>
                  <a:pt x="818794" y="546409"/>
                </a:cubicBezTo>
                <a:cubicBezTo>
                  <a:pt x="818873" y="541075"/>
                  <a:pt x="820430" y="536694"/>
                  <a:pt x="823465" y="533265"/>
                </a:cubicBezTo>
                <a:cubicBezTo>
                  <a:pt x="826500" y="529836"/>
                  <a:pt x="830536" y="527359"/>
                  <a:pt x="835573" y="525835"/>
                </a:cubicBezTo>
                <a:cubicBezTo>
                  <a:pt x="848332" y="522216"/>
                  <a:pt x="855991" y="517834"/>
                  <a:pt x="858549" y="512691"/>
                </a:cubicBezTo>
                <a:cubicBezTo>
                  <a:pt x="861108" y="507547"/>
                  <a:pt x="862093" y="498213"/>
                  <a:pt x="861505" y="484687"/>
                </a:cubicBezTo>
                <a:lnTo>
                  <a:pt x="861505" y="302569"/>
                </a:lnTo>
                <a:lnTo>
                  <a:pt x="794387" y="302569"/>
                </a:lnTo>
                <a:lnTo>
                  <a:pt x="794387" y="258468"/>
                </a:lnTo>
                <a:lnTo>
                  <a:pt x="861505" y="258468"/>
                </a:lnTo>
                <a:lnTo>
                  <a:pt x="861505" y="85494"/>
                </a:lnTo>
                <a:cubicBezTo>
                  <a:pt x="862093" y="71969"/>
                  <a:pt x="861108" y="62634"/>
                  <a:pt x="858549" y="57491"/>
                </a:cubicBezTo>
                <a:cubicBezTo>
                  <a:pt x="855991" y="52347"/>
                  <a:pt x="848332" y="47966"/>
                  <a:pt x="835573" y="44346"/>
                </a:cubicBezTo>
                <a:cubicBezTo>
                  <a:pt x="830536" y="42822"/>
                  <a:pt x="826500" y="40346"/>
                  <a:pt x="823465" y="36917"/>
                </a:cubicBezTo>
                <a:cubicBezTo>
                  <a:pt x="820430" y="33488"/>
                  <a:pt x="818873" y="29106"/>
                  <a:pt x="818794" y="23772"/>
                </a:cubicBezTo>
                <a:cubicBezTo>
                  <a:pt x="819779" y="13120"/>
                  <a:pt x="824101" y="6421"/>
                  <a:pt x="831760" y="3675"/>
                </a:cubicBezTo>
                <a:cubicBezTo>
                  <a:pt x="839419" y="928"/>
                  <a:pt x="844504" y="-247"/>
                  <a:pt x="847014" y="150"/>
                </a:cubicBezTo>
                <a:close/>
                <a:moveTo>
                  <a:pt x="558991" y="150"/>
                </a:moveTo>
                <a:lnTo>
                  <a:pt x="774556" y="150"/>
                </a:lnTo>
                <a:cubicBezTo>
                  <a:pt x="777066" y="-247"/>
                  <a:pt x="782151" y="928"/>
                  <a:pt x="789810" y="3675"/>
                </a:cubicBezTo>
                <a:cubicBezTo>
                  <a:pt x="797469" y="6421"/>
                  <a:pt x="801791" y="13120"/>
                  <a:pt x="802776" y="23772"/>
                </a:cubicBezTo>
                <a:cubicBezTo>
                  <a:pt x="802697" y="29106"/>
                  <a:pt x="801140" y="33488"/>
                  <a:pt x="798105" y="36917"/>
                </a:cubicBezTo>
                <a:cubicBezTo>
                  <a:pt x="795070" y="40346"/>
                  <a:pt x="791034" y="42822"/>
                  <a:pt x="785997" y="44346"/>
                </a:cubicBezTo>
                <a:cubicBezTo>
                  <a:pt x="773238" y="47966"/>
                  <a:pt x="765579" y="52347"/>
                  <a:pt x="763021" y="57491"/>
                </a:cubicBezTo>
                <a:cubicBezTo>
                  <a:pt x="760462" y="62634"/>
                  <a:pt x="759476" y="71969"/>
                  <a:pt x="760064" y="85494"/>
                </a:cubicBezTo>
                <a:lnTo>
                  <a:pt x="760064" y="484687"/>
                </a:lnTo>
                <a:cubicBezTo>
                  <a:pt x="759476" y="498213"/>
                  <a:pt x="760462" y="507547"/>
                  <a:pt x="763021" y="512691"/>
                </a:cubicBezTo>
                <a:cubicBezTo>
                  <a:pt x="765579" y="517834"/>
                  <a:pt x="773238" y="522216"/>
                  <a:pt x="785997" y="525835"/>
                </a:cubicBezTo>
                <a:cubicBezTo>
                  <a:pt x="791034" y="527359"/>
                  <a:pt x="795070" y="529836"/>
                  <a:pt x="798105" y="533265"/>
                </a:cubicBezTo>
                <a:cubicBezTo>
                  <a:pt x="801140" y="536694"/>
                  <a:pt x="802697" y="541075"/>
                  <a:pt x="802776" y="546409"/>
                </a:cubicBezTo>
                <a:cubicBezTo>
                  <a:pt x="801791" y="557061"/>
                  <a:pt x="797469" y="563760"/>
                  <a:pt x="789810" y="566507"/>
                </a:cubicBezTo>
                <a:cubicBezTo>
                  <a:pt x="782151" y="569253"/>
                  <a:pt x="777066" y="570428"/>
                  <a:pt x="774556" y="570031"/>
                </a:cubicBezTo>
                <a:lnTo>
                  <a:pt x="558991" y="570031"/>
                </a:lnTo>
                <a:cubicBezTo>
                  <a:pt x="556483" y="570428"/>
                  <a:pt x="551403" y="569253"/>
                  <a:pt x="543751" y="566507"/>
                </a:cubicBezTo>
                <a:cubicBezTo>
                  <a:pt x="536100" y="563760"/>
                  <a:pt x="531782" y="557061"/>
                  <a:pt x="530797" y="546409"/>
                </a:cubicBezTo>
                <a:cubicBezTo>
                  <a:pt x="530877" y="541075"/>
                  <a:pt x="532432" y="536694"/>
                  <a:pt x="535465" y="533265"/>
                </a:cubicBezTo>
                <a:cubicBezTo>
                  <a:pt x="538497" y="529836"/>
                  <a:pt x="542529" y="527359"/>
                  <a:pt x="547561" y="525835"/>
                </a:cubicBezTo>
                <a:cubicBezTo>
                  <a:pt x="560309" y="522216"/>
                  <a:pt x="567961" y="517834"/>
                  <a:pt x="570516" y="512691"/>
                </a:cubicBezTo>
                <a:cubicBezTo>
                  <a:pt x="573072" y="507547"/>
                  <a:pt x="574057" y="498213"/>
                  <a:pt x="573469" y="484687"/>
                </a:cubicBezTo>
                <a:lnTo>
                  <a:pt x="573469" y="85494"/>
                </a:lnTo>
                <a:cubicBezTo>
                  <a:pt x="574057" y="71969"/>
                  <a:pt x="573072" y="62634"/>
                  <a:pt x="570516" y="57491"/>
                </a:cubicBezTo>
                <a:cubicBezTo>
                  <a:pt x="567961" y="52347"/>
                  <a:pt x="560309" y="47966"/>
                  <a:pt x="547561" y="44346"/>
                </a:cubicBezTo>
                <a:cubicBezTo>
                  <a:pt x="542529" y="42822"/>
                  <a:pt x="538497" y="40346"/>
                  <a:pt x="535465" y="36917"/>
                </a:cubicBezTo>
                <a:cubicBezTo>
                  <a:pt x="532432" y="33488"/>
                  <a:pt x="530877" y="29106"/>
                  <a:pt x="530797" y="23772"/>
                </a:cubicBezTo>
                <a:cubicBezTo>
                  <a:pt x="531782" y="13120"/>
                  <a:pt x="536100" y="6421"/>
                  <a:pt x="543751" y="3675"/>
                </a:cubicBezTo>
                <a:cubicBezTo>
                  <a:pt x="551403" y="928"/>
                  <a:pt x="556483" y="-247"/>
                  <a:pt x="558991" y="150"/>
                </a:cubicBezTo>
                <a:close/>
                <a:moveTo>
                  <a:pt x="365062" y="150"/>
                </a:moveTo>
                <a:lnTo>
                  <a:pt x="474695" y="150"/>
                </a:lnTo>
                <a:lnTo>
                  <a:pt x="474695" y="177601"/>
                </a:lnTo>
                <a:cubicBezTo>
                  <a:pt x="475076" y="179855"/>
                  <a:pt x="473743" y="183919"/>
                  <a:pt x="470698" y="189793"/>
                </a:cubicBezTo>
                <a:cubicBezTo>
                  <a:pt x="467653" y="195667"/>
                  <a:pt x="460610" y="198969"/>
                  <a:pt x="449571" y="199699"/>
                </a:cubicBezTo>
                <a:cubicBezTo>
                  <a:pt x="439245" y="199223"/>
                  <a:pt x="432298" y="195222"/>
                  <a:pt x="428729" y="187698"/>
                </a:cubicBezTo>
                <a:cubicBezTo>
                  <a:pt x="425160" y="180173"/>
                  <a:pt x="422972" y="171981"/>
                  <a:pt x="422163" y="163123"/>
                </a:cubicBezTo>
                <a:cubicBezTo>
                  <a:pt x="419260" y="142263"/>
                  <a:pt x="413836" y="120927"/>
                  <a:pt x="405889" y="99115"/>
                </a:cubicBezTo>
                <a:cubicBezTo>
                  <a:pt x="397943" y="77303"/>
                  <a:pt x="384334" y="59015"/>
                  <a:pt x="365062" y="44251"/>
                </a:cubicBezTo>
                <a:close/>
                <a:moveTo>
                  <a:pt x="144082" y="150"/>
                </a:moveTo>
                <a:lnTo>
                  <a:pt x="330677" y="150"/>
                </a:lnTo>
                <a:lnTo>
                  <a:pt x="330677" y="484687"/>
                </a:lnTo>
                <a:cubicBezTo>
                  <a:pt x="330088" y="498213"/>
                  <a:pt x="331076" y="507547"/>
                  <a:pt x="333639" y="512691"/>
                </a:cubicBezTo>
                <a:cubicBezTo>
                  <a:pt x="336203" y="517834"/>
                  <a:pt x="343876" y="522216"/>
                  <a:pt x="356657" y="525835"/>
                </a:cubicBezTo>
                <a:cubicBezTo>
                  <a:pt x="361700" y="527359"/>
                  <a:pt x="365737" y="529836"/>
                  <a:pt x="368770" y="533265"/>
                </a:cubicBezTo>
                <a:cubicBezTo>
                  <a:pt x="371803" y="536694"/>
                  <a:pt x="373358" y="541075"/>
                  <a:pt x="373437" y="546409"/>
                </a:cubicBezTo>
                <a:cubicBezTo>
                  <a:pt x="372451" y="557061"/>
                  <a:pt x="368126" y="563760"/>
                  <a:pt x="360462" y="566507"/>
                </a:cubicBezTo>
                <a:cubicBezTo>
                  <a:pt x="352798" y="569253"/>
                  <a:pt x="347709" y="570428"/>
                  <a:pt x="345195" y="570031"/>
                </a:cubicBezTo>
                <a:lnTo>
                  <a:pt x="129564" y="570031"/>
                </a:lnTo>
                <a:cubicBezTo>
                  <a:pt x="127050" y="570428"/>
                  <a:pt x="121961" y="569253"/>
                  <a:pt x="114297" y="566507"/>
                </a:cubicBezTo>
                <a:cubicBezTo>
                  <a:pt x="106633" y="563760"/>
                  <a:pt x="102308" y="557061"/>
                  <a:pt x="101322" y="546409"/>
                </a:cubicBezTo>
                <a:cubicBezTo>
                  <a:pt x="101401" y="541075"/>
                  <a:pt x="102957" y="536694"/>
                  <a:pt x="105989" y="533265"/>
                </a:cubicBezTo>
                <a:cubicBezTo>
                  <a:pt x="109022" y="529836"/>
                  <a:pt x="113060" y="527359"/>
                  <a:pt x="118102" y="525835"/>
                </a:cubicBezTo>
                <a:cubicBezTo>
                  <a:pt x="130884" y="522216"/>
                  <a:pt x="138557" y="517834"/>
                  <a:pt x="141120" y="512691"/>
                </a:cubicBezTo>
                <a:cubicBezTo>
                  <a:pt x="143684" y="507547"/>
                  <a:pt x="144671" y="498213"/>
                  <a:pt x="144082" y="484687"/>
                </a:cubicBezTo>
                <a:close/>
                <a:moveTo>
                  <a:pt x="64" y="150"/>
                </a:moveTo>
                <a:lnTo>
                  <a:pt x="109697" y="150"/>
                </a:lnTo>
                <a:lnTo>
                  <a:pt x="109697" y="44251"/>
                </a:lnTo>
                <a:cubicBezTo>
                  <a:pt x="90426" y="59015"/>
                  <a:pt x="76817" y="77303"/>
                  <a:pt x="68870" y="99115"/>
                </a:cubicBezTo>
                <a:cubicBezTo>
                  <a:pt x="60924" y="120927"/>
                  <a:pt x="55499" y="142263"/>
                  <a:pt x="52597" y="163123"/>
                </a:cubicBezTo>
                <a:cubicBezTo>
                  <a:pt x="51788" y="171981"/>
                  <a:pt x="49599" y="180173"/>
                  <a:pt x="46030" y="187698"/>
                </a:cubicBezTo>
                <a:cubicBezTo>
                  <a:pt x="42461" y="195222"/>
                  <a:pt x="35514" y="199223"/>
                  <a:pt x="25188" y="199699"/>
                </a:cubicBezTo>
                <a:cubicBezTo>
                  <a:pt x="14149" y="198969"/>
                  <a:pt x="7107" y="195667"/>
                  <a:pt x="4061" y="189793"/>
                </a:cubicBezTo>
                <a:cubicBezTo>
                  <a:pt x="1016" y="183919"/>
                  <a:pt x="-316" y="179855"/>
                  <a:pt x="64" y="177601"/>
                </a:cubicBezTo>
                <a:close/>
              </a:path>
            </a:pathLst>
          </a:custGeom>
          <a:solidFill>
            <a:prstClr val="white"/>
          </a:solidFill>
          <a:ln>
            <a:noFill/>
          </a:ln>
          <a:effectLst>
            <a:glow rad="266700">
              <a:schemeClr val="accent1">
                <a:lumMod val="75000"/>
                <a:alpha val="34000"/>
              </a:schemeClr>
            </a:glow>
            <a:softEdge rad="0"/>
          </a:effectLst>
        </p:spPr>
        <p:txBody>
          <a:bodyPr/>
          <a:lstStyle/>
          <a:p>
            <a:pPr algn="ctr">
              <a:defRPr/>
            </a:pPr>
            <a:endParaRPr lang="zh-CN" altLang="en-US" sz="4500">
              <a:solidFill>
                <a:prstClr val="white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Stencil Std" panose="04020904080802020404" pitchFamily="82" charset="0"/>
              <a:ea typeface="汉仪丫丫体简" panose="02010604000101010101" pitchFamily="2" charset="-122"/>
              <a:cs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502150"/>
            <a:ext cx="320040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02150"/>
            <a:ext cx="283845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电阻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4038600"/>
            <a:ext cx="9144000" cy="554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导体对电流的阻碍作用就叫导体的电阻</a:t>
            </a:r>
            <a:endParaRPr lang="en-US" altLang="zh-CN" sz="2000" dirty="0" smtClean="0"/>
          </a:p>
          <a:p>
            <a:r>
              <a:rPr lang="zh-CN" altLang="en-US" sz="2000" dirty="0" smtClean="0"/>
              <a:t>两点之间电压相同</a:t>
            </a: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电阻大</a:t>
            </a:r>
            <a:r>
              <a:rPr lang="en-US" altLang="zh-CN" sz="1600" dirty="0" smtClean="0"/>
              <a:t>-&gt;</a:t>
            </a:r>
            <a:r>
              <a:rPr lang="zh-CN" altLang="en-US" sz="1600" dirty="0" smtClean="0"/>
              <a:t>电流小</a:t>
            </a:r>
            <a:endParaRPr lang="en-US" altLang="zh-CN" sz="1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电阻小</a:t>
            </a:r>
            <a:r>
              <a:rPr lang="en-US" altLang="zh-CN" sz="1600" dirty="0" smtClean="0"/>
              <a:t>-&gt;</a:t>
            </a:r>
            <a:r>
              <a:rPr lang="zh-CN" altLang="en-US" sz="1600" dirty="0" smtClean="0"/>
              <a:t>电流大</a:t>
            </a:r>
            <a:endParaRPr lang="en-US" altLang="zh-CN" sz="1600" dirty="0" smtClean="0"/>
          </a:p>
          <a:p>
            <a:r>
              <a:rPr lang="zh-CN" altLang="en-US" sz="2000" dirty="0" smtClean="0"/>
              <a:t>理想的导线</a:t>
            </a:r>
            <a:r>
              <a:rPr lang="en-US" altLang="zh-CN" sz="2000" dirty="0" smtClean="0"/>
              <a:t>-&gt;</a:t>
            </a:r>
            <a:r>
              <a:rPr lang="zh-CN" altLang="en-US" sz="2000" dirty="0" smtClean="0"/>
              <a:t>理想导体</a:t>
            </a:r>
            <a:r>
              <a:rPr lang="en-US" altLang="zh-CN" sz="2000" dirty="0" smtClean="0"/>
              <a:t>-&gt;</a:t>
            </a:r>
            <a:r>
              <a:rPr lang="zh-CN" altLang="en-US" sz="2000" dirty="0" smtClean="0"/>
              <a:t>没有电阻</a:t>
            </a:r>
            <a:endParaRPr lang="en-US" altLang="zh-CN" sz="2000" dirty="0" smtClean="0"/>
          </a:p>
          <a:p>
            <a:r>
              <a:rPr lang="zh-CN" altLang="en-US" sz="2000" dirty="0" smtClean="0"/>
              <a:t>理想绝缘体</a:t>
            </a:r>
            <a:r>
              <a:rPr lang="en-US" altLang="zh-CN" sz="2000" dirty="0" smtClean="0"/>
              <a:t>-&gt;</a:t>
            </a:r>
            <a:r>
              <a:rPr lang="zh-CN" altLang="en-US" sz="2000" dirty="0" smtClean="0"/>
              <a:t>电阻值无限大</a:t>
            </a:r>
            <a:endParaRPr lang="en-US" altLang="zh-CN" sz="2000" dirty="0" smtClean="0"/>
          </a:p>
          <a:p>
            <a:r>
              <a:rPr lang="zh-CN" altLang="en-US" sz="2000" dirty="0" smtClean="0"/>
              <a:t>实际原件</a:t>
            </a:r>
            <a:r>
              <a:rPr lang="en-US" altLang="zh-CN" sz="2000" dirty="0" smtClean="0"/>
              <a:t>-&gt;</a:t>
            </a:r>
            <a:r>
              <a:rPr lang="zh-CN" altLang="en-US" sz="2000" dirty="0" smtClean="0"/>
              <a:t>电阻值有限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所有载荷都有电阻</a:t>
            </a:r>
            <a:r>
              <a:rPr lang="en-US" altLang="zh-CN" sz="2000" dirty="0" smtClean="0"/>
              <a:t>)</a:t>
            </a:r>
          </a:p>
          <a:p>
            <a:endParaRPr lang="zh-CN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电阻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 smtClean="0"/>
              <a:t>字母 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000" b="1" dirty="0" smtClean="0"/>
              <a:t>表示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单位是欧姆</a:t>
            </a:r>
            <a:r>
              <a:rPr lang="en-US" altLang="zh-CN" sz="2000" b="1" dirty="0" smtClean="0"/>
              <a:t>(</a:t>
            </a:r>
            <a:r>
              <a:rPr lang="el-GR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zh-CN" sz="2000" b="1" dirty="0" smtClean="0"/>
              <a:t>)</a:t>
            </a:r>
          </a:p>
          <a:p>
            <a:r>
              <a:rPr lang="zh-CN" altLang="en-US" sz="2000" b="1" dirty="0" smtClean="0"/>
              <a:t>导线的电阻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endParaRPr lang="en-US" altLang="zh-CN" sz="2000" b="1" dirty="0" smtClean="0"/>
          </a:p>
          <a:p>
            <a:endParaRPr lang="en-US" altLang="zh-CN" sz="2000" b="1" dirty="0" smtClean="0"/>
          </a:p>
          <a:p>
            <a:endParaRPr lang="en-US" altLang="zh-CN" sz="2000" b="1" dirty="0" smtClean="0"/>
          </a:p>
          <a:p>
            <a:r>
              <a:rPr lang="zh-CN" altLang="en-US" sz="2000" dirty="0" smtClean="0"/>
              <a:t>电阻经常用来限制电流</a:t>
            </a:r>
            <a:endParaRPr lang="en-US" altLang="zh-CN" sz="2000" b="1" dirty="0" smtClean="0"/>
          </a:p>
          <a:p>
            <a:endParaRPr lang="en-US" altLang="zh-CN" sz="2000" dirty="0" smtClean="0"/>
          </a:p>
          <a:p>
            <a:endParaRPr lang="zh-CN" altLang="en-US" sz="2000" dirty="0" smtClean="0"/>
          </a:p>
        </p:txBody>
      </p:sp>
      <p:pic>
        <p:nvPicPr>
          <p:cNvPr id="2458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200400"/>
            <a:ext cx="18954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71838"/>
            <a:ext cx="33528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文本框 5"/>
          <p:cNvSpPr txBox="1">
            <a:spLocks noChangeArrowheads="1"/>
          </p:cNvSpPr>
          <p:nvPr/>
        </p:nvSpPr>
        <p:spPr bwMode="auto">
          <a:xfrm>
            <a:off x="5410200" y="2892425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/>
              <a:t>电阻率</a:t>
            </a:r>
          </a:p>
        </p:txBody>
      </p:sp>
      <p:sp>
        <p:nvSpPr>
          <p:cNvPr id="24583" name="文本框 6"/>
          <p:cNvSpPr txBox="1">
            <a:spLocks noChangeArrowheads="1"/>
          </p:cNvSpPr>
          <p:nvPr/>
        </p:nvSpPr>
        <p:spPr bwMode="auto">
          <a:xfrm>
            <a:off x="776288" y="3538538"/>
            <a:ext cx="59531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/>
              <a:t>面积</a:t>
            </a:r>
          </a:p>
        </p:txBody>
      </p:sp>
      <p:sp>
        <p:nvSpPr>
          <p:cNvPr id="24584" name="文本框 7"/>
          <p:cNvSpPr txBox="1">
            <a:spLocks noChangeArrowheads="1"/>
          </p:cNvSpPr>
          <p:nvPr/>
        </p:nvSpPr>
        <p:spPr bwMode="auto">
          <a:xfrm>
            <a:off x="2528888" y="3975100"/>
            <a:ext cx="595312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/>
              <a:t>长度</a:t>
            </a:r>
          </a:p>
        </p:txBody>
      </p:sp>
      <p:pic>
        <p:nvPicPr>
          <p:cNvPr id="24585" name="Picture 4" descr="https://timgsa.baidu.com/timg?image&amp;quality=80&amp;size=b9999_10000&amp;sec=1524744839338&amp;di=57b57f4e1bca4bd9d877f464287684db&amp;imgtype=0&amp;src=http%3A%2F%2Fimgsrc.baidu.com%2Fimage%2Fc0%253Dshijue1%252C0%252C0%252C294%252C40%2Fsign%3D4888a1c3a9cc7cd9ee203c9a51684b4a%2F8c1001e93901213f5c29f4f25ee736d12f2e958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7" b="7303"/>
          <a:stretch>
            <a:fillRect/>
          </a:stretch>
        </p:blipFill>
        <p:spPr bwMode="auto">
          <a:xfrm>
            <a:off x="4495800" y="5360988"/>
            <a:ext cx="2151063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6" descr="https://timgsa.baidu.com/timg?image&amp;quality=80&amp;size=b9999_10000&amp;sec=1524744949931&amp;di=60e5fe805e1bd970159c00628174b040&amp;imgtype=0&amp;src=http%3A%2F%2Fimgsrc.baidu.com%2Fimgad%2Fpic%2Fitem%2F32fa828ba61ea8d39de709209d0a304e241f58c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7" t="11993" r="16032" b="17242"/>
          <a:stretch>
            <a:fillRect/>
          </a:stretch>
        </p:blipFill>
        <p:spPr bwMode="auto">
          <a:xfrm>
            <a:off x="1371600" y="5286375"/>
            <a:ext cx="2133600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8" descr="https://timgsa.baidu.com/timg?image&amp;quality=80&amp;size=b9999_10000&amp;sec=1524749440488&amp;di=d7a73fe517ed98f7d7ac8b5492b0ffff&amp;imgtype=0&amp;src=http%3A%2F%2Fh.hiphotos.baidu.com%2Fzhidao%2Fwh%253D450%252C600%2Fsign%3D44b23a6f14ce36d3a2518b340fc316b1%2F2f738bd4b31c8701be8c7453267f9e2f0708ff4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89" y="1323393"/>
            <a:ext cx="2398712" cy="158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10" descr="https://timgsa.baidu.com/timg?image&amp;quality=80&amp;size=b9999_10000&amp;sec=1524749484218&amp;di=30900a74b1016ca81bcae92055a4020c&amp;imgtype=0&amp;src=http%3A%2F%2Fpic.58pic.com%2F58pic%2F15%2F57%2F39%2F90n58PICvNE_102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1947863"/>
            <a:ext cx="19558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14" descr="https://timgsa.baidu.com/timg?image&amp;quality=80&amp;size=b9999_10000&amp;sec=1525168159581&amp;di=35dddd335b438f5bb47224437b93ba6f&amp;imgtype=0&amp;src=http%3A%2F%2Fpic.58pic.com%2F58pic%2F14%2F43%2F28%2F80n58PICiUg_10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75" y="2070100"/>
            <a:ext cx="14446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16" descr="https://ss0.bdstatic.com/70cFuHSh_Q1YnxGkpoWK1HF6hhy/it/u=4093371210,2184997592&amp;fm=27&amp;gp=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38" y="1331913"/>
            <a:ext cx="1374775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电阻分类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smtClean="0"/>
              <a:t>固定电阻、</a:t>
            </a:r>
            <a:r>
              <a:rPr lang="zh-CN" altLang="zh-CN" sz="2000" smtClean="0"/>
              <a:t>电位器（可变电阻）</a:t>
            </a:r>
            <a:r>
              <a:rPr lang="zh-CN" altLang="en-US" sz="2000" smtClean="0"/>
              <a:t>、特种电阻</a:t>
            </a:r>
            <a:endParaRPr lang="zh-CN" altLang="zh-CN" sz="2000" b="1" smtClean="0">
              <a:solidFill>
                <a:srgbClr val="008080"/>
              </a:solidFill>
            </a:endParaRPr>
          </a:p>
          <a:p>
            <a:endParaRPr lang="zh-CN" altLang="en-US" sz="2000" smtClean="0"/>
          </a:p>
        </p:txBody>
      </p:sp>
      <p:pic>
        <p:nvPicPr>
          <p:cNvPr id="25604" name="Picture 6" descr="http://file2.dzsc.com/data/17/09/23/9207_1555306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4"/>
          <a:stretch>
            <a:fillRect/>
          </a:stretch>
        </p:blipFill>
        <p:spPr bwMode="auto">
          <a:xfrm>
            <a:off x="962025" y="2674938"/>
            <a:ext cx="5918200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常用的电阻类型</a:t>
            </a:r>
          </a:p>
        </p:txBody>
      </p:sp>
      <p:pic>
        <p:nvPicPr>
          <p:cNvPr id="26627" name="Picture 2" descr="https://f10.baidu.com/it/u=2785403048,4162829295&amp;fm=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917950"/>
            <a:ext cx="1752600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https://ss1.baidu.com/6ONXsjip0QIZ8tyhnq/it/u=3774931105,3103144780&amp;fm=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1982788"/>
            <a:ext cx="11525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8" descr="https://timgsa.baidu.com/timg?image&amp;quality=80&amp;size=b9999_10000&amp;sec=1524745588116&amp;di=85a66cffe934657202c5e0f4ccead324&amp;imgtype=0&amp;src=http%3A%2F%2Fwww.szguohua.com%2Fwp-content%2Fuploads%2F0cb6b7551211-340x26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1285875"/>
            <a:ext cx="2941637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10" descr="https://timgsa.baidu.com/timg?image&amp;quality=80&amp;size=b9999_10000&amp;sec=1524745626715&amp;di=636ecb6489cd4c4a4078be5bcfa43954&amp;imgtype=0&amp;src=http%3A%2F%2Fimg1.windmsn.com%2Fa%2F0%2F31%2F3128%2F3128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" t="6233" r="11397" b="6497"/>
          <a:stretch>
            <a:fillRect/>
          </a:stretch>
        </p:blipFill>
        <p:spPr bwMode="auto">
          <a:xfrm>
            <a:off x="1633538" y="2668588"/>
            <a:ext cx="1600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12" descr="https://timgsa.baidu.com/timg?image&amp;quality=80&amp;size=b9999_10000&amp;sec=1524745703138&amp;di=32fc28657a5a5dea4f36af3bc79b99cc&amp;imgtype=0&amp;src=http%3A%2F%2Fwww.ske.com.cn%2FUploadFiles%2F2009102314541871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3954463"/>
            <a:ext cx="144780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20" descr="https://timgsa.baidu.com/timg?image&amp;quality=80&amp;size=b9999_10000&amp;sec=1524745977862&amp;di=c7593a2c18e9b2902a12a85e92dbc8a9&amp;imgtype=0&amp;src=http%3A%2F%2Fimg007.hc360.cn%2Fg2%2FM00%2FCB%2FFC%2FwKhQuFJDrB-EVunQAAAAAAaucIg44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968750"/>
            <a:ext cx="2014538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22" descr="https://timgsa.baidu.com/timg?image&amp;quality=80&amp;size=b9999_10000&amp;sec=1524746023371&amp;di=7e192a9cff5dbd8d1bdc86d985fb3776&amp;imgtype=0&amp;src=http%3A%2F%2Fa3.att.hudong.com%2F42%2F44%2F01300001220069144895444517846_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2563813"/>
            <a:ext cx="1543050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24" descr="https://timgsa.baidu.com/timg?image&amp;quality=80&amp;size=b9999_10000&amp;sec=1524746051227&amp;di=a8534b56b4650da016c0e20561d9d60f&amp;imgtype=0&amp;src=http%3A%2F%2Fc.51hei.com%2Fd%2Fforum%2F201606%2F18%2F192635jzbhaniuenat0ni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892300"/>
            <a:ext cx="130175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26" descr="https://timgsa.baidu.com/timg?image&amp;quality=80&amp;size=b9999_10000&amp;sec=1524746167532&amp;di=e37d84821abe028a9b2363a9998b1e92&amp;imgtype=0&amp;src=http%3A%2F%2Fwww.jdzj.com%2Fedit%2FUploadFile%2F200872915015253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5487988"/>
            <a:ext cx="45148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28" descr="https://timgsa.baidu.com/timg?image&amp;quality=80&amp;size=b9999_10000&amp;sec=1524746585265&amp;di=026289afca462346bac8debdd6118271&amp;imgtype=0&amp;src=http%3A%2F%2Fimage.cn.made-in-china.com%2Fprodzip%2F000-FeUQwTbIrCcm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1971675"/>
            <a:ext cx="1444625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2" descr="https://timgsa.baidu.com/timg?image&amp;quality=80&amp;size=b9999_10000&amp;sec=1524744713846&amp;di=ecf40e4f449ddf309c11dc694b801860&amp;imgtype=0&amp;src=http%3A%2F%2Fimg.chinawj.com.cn%2Fpicture%2Finfo%2F2011%2F5-7%2F623051860130476175137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38" y="3387725"/>
            <a:ext cx="1516062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8" name="Picture 4" descr="https://timgsa.baidu.com/timg?image&amp;quality=80&amp;size=b9999_10000&amp;sec=1524744773765&amp;di=464c29b732eaff20033723665fd0c9be&amp;imgtype=0&amp;src=http%3A%2F%2Fimg2.qincai.net%2Fdzyj%2F10246.0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25" y="5768975"/>
            <a:ext cx="311785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9" name="Picture 30" descr="https://timgsa.baidu.com/timg?image&amp;quality=80&amp;size=b9999_10000&amp;sec=1524747099547&amp;di=08941d94a51e90c8adce6a78e4e4f7e5&amp;imgtype=0&amp;src=http%3A%2F%2Fpic13.qiyeku.com%2Fqiyeku_pic%2F2015%2F4%2F10%2Fdglangxun%2Fproduct%2Fproduct_pic%2Fimage%2F2015_04_11%2F2015041109475655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4602163"/>
            <a:ext cx="2286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2" descr="https://ss0.bdstatic.com/70cFuHSh_Q1YnxGkpoWK1HF6hhy/it/u=53488181,1942414583&amp;fm=27&amp;gp=0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25" y="3001963"/>
            <a:ext cx="16017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745163" y="3124200"/>
            <a:ext cx="3271837" cy="368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388" y="5427663"/>
            <a:ext cx="5170487" cy="138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5.9|7.|7.7|6.2|3.6|3.1|3.5|12.|15.3|6.8|3.9|7.1|6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9101212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9101212"/>
  <p:tag name="MH_LIBRARY" val="GRAPHIC"/>
  <p:tag name="MH_ORDER" val="Oval 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9101212"/>
  <p:tag name="MH_LIBRARY" val="GRAPHIC"/>
  <p:tag name="MH_ORDER" val="Oval 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9101212"/>
  <p:tag name="MH_LIBRARY" val="GRAPHIC"/>
  <p:tag name="MH_ORDER" val="Oval 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9101212"/>
  <p:tag name="MH_LIBRARY" val="GRAPHIC"/>
  <p:tag name="MH_ORDER" val="Oval 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9101212"/>
  <p:tag name="MH_LIBRARY" val="GRAPHIC"/>
  <p:tag name="MH_ORDER" val="Oval 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9101212"/>
  <p:tag name="MH_LIBRARY" val="GRAPHIC"/>
  <p:tag name="MH_ORDER" val="Oval 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9101212"/>
  <p:tag name="MH_LIBRARY" val="GRAPHIC"/>
  <p:tag name="MH_ORDER" val="Freeform 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</p:tagLst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15109</TotalTime>
  <Words>3943</Words>
  <Application>Microsoft Office PowerPoint</Application>
  <PresentationFormat>On-screen Show (4:3)</PresentationFormat>
  <Paragraphs>567</Paragraphs>
  <Slides>52</Slides>
  <Notes>19</Notes>
  <HiddenSlides>1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74" baseType="lpstr">
      <vt:lpstr>Broadway BT</vt:lpstr>
      <vt:lpstr>PingFang SC</vt:lpstr>
      <vt:lpstr>Stencil Std</vt:lpstr>
      <vt:lpstr>TimesNewRoman,Italic</vt:lpstr>
      <vt:lpstr>汉仪丫丫体简</vt:lpstr>
      <vt:lpstr>黑体</vt:lpstr>
      <vt:lpstr>华文新魏</vt:lpstr>
      <vt:lpstr>楷体_GB2312</vt:lpstr>
      <vt:lpstr>隶书</vt:lpstr>
      <vt:lpstr>宋体</vt:lpstr>
      <vt:lpstr>微软雅黑</vt:lpstr>
      <vt:lpstr>Arial</vt:lpstr>
      <vt:lpstr>Arial Black</vt:lpstr>
      <vt:lpstr>Calibri</vt:lpstr>
      <vt:lpstr>Cambria Math</vt:lpstr>
      <vt:lpstr>Symbol</vt:lpstr>
      <vt:lpstr>Times New Roman</vt:lpstr>
      <vt:lpstr>Verdana</vt:lpstr>
      <vt:lpstr>Wingdings</vt:lpstr>
      <vt:lpstr>Wingdings 2</vt:lpstr>
      <vt:lpstr>Pixel</vt:lpstr>
      <vt:lpstr>Equation</vt:lpstr>
      <vt:lpstr>自动化认知与实践 电子电路基础</vt:lpstr>
      <vt:lpstr>基本电量</vt:lpstr>
      <vt:lpstr>导体和绝缘体</vt:lpstr>
      <vt:lpstr>电流</vt:lpstr>
      <vt:lpstr>电压</vt:lpstr>
      <vt:lpstr>电阻</vt:lpstr>
      <vt:lpstr>电阻</vt:lpstr>
      <vt:lpstr>电阻分类</vt:lpstr>
      <vt:lpstr>常用的电阻类型</vt:lpstr>
      <vt:lpstr>电阻值的标示方法</vt:lpstr>
      <vt:lpstr>PowerPoint Presentation</vt:lpstr>
      <vt:lpstr>PowerPoint Presentation</vt:lpstr>
      <vt:lpstr>PowerPoint Presentation</vt:lpstr>
      <vt:lpstr>色环电阻值速读方法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欧姆定律和理想电流电压曲线</vt:lpstr>
      <vt:lpstr>电容</vt:lpstr>
      <vt:lpstr>电容</vt:lpstr>
      <vt:lpstr>常见电容</vt:lpstr>
      <vt:lpstr>电容正负极</vt:lpstr>
      <vt:lpstr>双极性电容</vt:lpstr>
      <vt:lpstr>电容过压、放电</vt:lpstr>
      <vt:lpstr>电容值表示法</vt:lpstr>
      <vt:lpstr>电容的用途</vt:lpstr>
      <vt:lpstr>电路基础</vt:lpstr>
      <vt:lpstr>电路基础</vt:lpstr>
      <vt:lpstr>电路基础——电流和电压方向</vt:lpstr>
      <vt:lpstr>电路基础</vt:lpstr>
      <vt:lpstr>电路基础</vt:lpstr>
      <vt:lpstr>电路基础</vt:lpstr>
      <vt:lpstr>电路基础——KCL</vt:lpstr>
      <vt:lpstr>电路基础——KCL</vt:lpstr>
      <vt:lpstr>电路基础——KVL</vt:lpstr>
      <vt:lpstr>电路基础——KVL</vt:lpstr>
      <vt:lpstr>电路基础——电路分析</vt:lpstr>
      <vt:lpstr>电路基础——电路分析</vt:lpstr>
      <vt:lpstr>电路基础——电路分析</vt:lpstr>
      <vt:lpstr>电路基础——电路分析</vt:lpstr>
      <vt:lpstr>电路基础——电路分析</vt:lpstr>
      <vt:lpstr>电路基础——电路分析</vt:lpstr>
      <vt:lpstr>电路基础——电路分析</vt:lpstr>
      <vt:lpstr>电路基础——电路分析</vt:lpstr>
      <vt:lpstr>电路基础——电路分析</vt:lpstr>
      <vt:lpstr>电路基础——电路分析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HGRN</dc:creator>
  <cp:lastModifiedBy>Hao Xiong</cp:lastModifiedBy>
  <cp:revision>1501</cp:revision>
  <cp:lastPrinted>2019-10-28T08:05:48Z</cp:lastPrinted>
  <dcterms:created xsi:type="dcterms:W3CDTF">1601-01-01T00:00:00Z</dcterms:created>
  <dcterms:modified xsi:type="dcterms:W3CDTF">2022-10-17T02:58:25Z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